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4">
  <p:sldMasterIdLst>
    <p:sldMasterId id="2147483875" r:id="rId4"/>
  </p:sldMasterIdLst>
  <p:sldIdLst>
    <p:sldId id="256" r:id="rId5"/>
    <p:sldId id="257" r:id="rId6"/>
    <p:sldId id="259" r:id="rId7"/>
    <p:sldId id="260" r:id="rId8"/>
    <p:sldId id="261" r:id="rId9"/>
    <p:sldId id="281" r:id="rId10"/>
    <p:sldId id="262" r:id="rId11"/>
    <p:sldId id="263" r:id="rId12"/>
    <p:sldId id="282" r:id="rId13"/>
    <p:sldId id="264" r:id="rId14"/>
    <p:sldId id="265" r:id="rId15"/>
    <p:sldId id="266" r:id="rId16"/>
    <p:sldId id="267" r:id="rId17"/>
    <p:sldId id="268" r:id="rId18"/>
    <p:sldId id="269" r:id="rId19"/>
    <p:sldId id="270" r:id="rId20"/>
    <p:sldId id="271" r:id="rId21"/>
    <p:sldId id="272" r:id="rId22"/>
    <p:sldId id="273" r:id="rId23"/>
    <p:sldId id="276" r:id="rId24"/>
    <p:sldId id="278" r:id="rId25"/>
    <p:sldId id="279"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5" d="100"/>
          <a:sy n="75" d="100"/>
        </p:scale>
        <p:origin x="67"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C191BF-5F58-4347-822F-1A0B05B9520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C4A5B8B-C1F5-4682-8836-5853252CD5AF}">
      <dgm:prSet custT="1"/>
      <dgm:spPr/>
      <dgm:t>
        <a:bodyPr/>
        <a:lstStyle/>
        <a:p>
          <a:r>
            <a:rPr lang="en-US" sz="2000" b="1" dirty="0"/>
            <a:t>Visual Studio Code </a:t>
          </a:r>
          <a:r>
            <a:rPr lang="en-US" sz="2000" dirty="0"/>
            <a:t>is the platform we used to develop the coding.</a:t>
          </a:r>
        </a:p>
      </dgm:t>
    </dgm:pt>
    <dgm:pt modelId="{B860EFD5-3B46-41E4-8D61-26BE1917B20F}" type="parTrans" cxnId="{4842F927-BB85-4F8C-BD39-5E7C842C365B}">
      <dgm:prSet/>
      <dgm:spPr/>
      <dgm:t>
        <a:bodyPr/>
        <a:lstStyle/>
        <a:p>
          <a:endParaRPr lang="en-US"/>
        </a:p>
      </dgm:t>
    </dgm:pt>
    <dgm:pt modelId="{44AD7BF1-2476-40F3-8930-3F14938C871F}" type="sibTrans" cxnId="{4842F927-BB85-4F8C-BD39-5E7C842C365B}">
      <dgm:prSet/>
      <dgm:spPr/>
      <dgm:t>
        <a:bodyPr/>
        <a:lstStyle/>
        <a:p>
          <a:endParaRPr lang="en-US"/>
        </a:p>
      </dgm:t>
    </dgm:pt>
    <dgm:pt modelId="{D12B8EEC-FE58-4AC9-A34F-D152C1A2421E}">
      <dgm:prSet custT="1"/>
      <dgm:spPr/>
      <dgm:t>
        <a:bodyPr/>
        <a:lstStyle/>
        <a:p>
          <a:r>
            <a:rPr lang="en-US" sz="2000" dirty="0"/>
            <a:t>Source code management, team collaboration, and version control are managed using </a:t>
          </a:r>
          <a:r>
            <a:rPr lang="en-US" sz="2000" dirty="0" err="1"/>
            <a:t>GitHUB</a:t>
          </a:r>
          <a:r>
            <a:rPr lang="en-US" sz="2000" dirty="0"/>
            <a:t>.</a:t>
          </a:r>
        </a:p>
      </dgm:t>
    </dgm:pt>
    <dgm:pt modelId="{FC36DB70-2432-4C0D-860C-84097DCF9297}" type="parTrans" cxnId="{5641ADF2-7381-47E2-813F-7D38AFC5CD0B}">
      <dgm:prSet/>
      <dgm:spPr/>
      <dgm:t>
        <a:bodyPr/>
        <a:lstStyle/>
        <a:p>
          <a:endParaRPr lang="en-US"/>
        </a:p>
      </dgm:t>
    </dgm:pt>
    <dgm:pt modelId="{6492A5EA-E26C-4AE7-9AB4-0A9432259439}" type="sibTrans" cxnId="{5641ADF2-7381-47E2-813F-7D38AFC5CD0B}">
      <dgm:prSet/>
      <dgm:spPr/>
      <dgm:t>
        <a:bodyPr/>
        <a:lstStyle/>
        <a:p>
          <a:endParaRPr lang="en-US"/>
        </a:p>
      </dgm:t>
    </dgm:pt>
    <dgm:pt modelId="{7E3D9F9F-49D8-466E-9745-C7031DBA0EEE}">
      <dgm:prSet/>
      <dgm:spPr/>
      <dgm:t>
        <a:bodyPr/>
        <a:lstStyle/>
        <a:p>
          <a:r>
            <a:rPr lang="en-US" dirty="0"/>
            <a:t>MongoDB </a:t>
          </a:r>
          <a:r>
            <a:rPr lang="en-IO" dirty="0"/>
            <a:t>is the database program</a:t>
          </a:r>
          <a:r>
            <a:rPr lang="en-US" dirty="0"/>
            <a:t> we </a:t>
          </a:r>
          <a:r>
            <a:rPr lang="en-IO" dirty="0"/>
            <a:t>use for this   web application.</a:t>
          </a:r>
          <a:endParaRPr lang="en-US" dirty="0"/>
        </a:p>
      </dgm:t>
    </dgm:pt>
    <dgm:pt modelId="{8A19D2E3-6A84-44C9-A6BA-2587F4DF3BF2}" type="parTrans" cxnId="{B330BBD9-7863-4268-A8ED-D1EB60FB3764}">
      <dgm:prSet/>
      <dgm:spPr/>
      <dgm:t>
        <a:bodyPr/>
        <a:lstStyle/>
        <a:p>
          <a:endParaRPr lang="en-US"/>
        </a:p>
      </dgm:t>
    </dgm:pt>
    <dgm:pt modelId="{D2993288-E95E-4425-B450-71D0436E302E}" type="sibTrans" cxnId="{B330BBD9-7863-4268-A8ED-D1EB60FB3764}">
      <dgm:prSet/>
      <dgm:spPr/>
      <dgm:t>
        <a:bodyPr/>
        <a:lstStyle/>
        <a:p>
          <a:endParaRPr lang="en-US"/>
        </a:p>
      </dgm:t>
    </dgm:pt>
    <dgm:pt modelId="{20F58FA0-0D4D-456C-A1F2-6FC77F202D7D}">
      <dgm:prSet/>
      <dgm:spPr/>
      <dgm:t>
        <a:bodyPr/>
        <a:lstStyle/>
        <a:p>
          <a:r>
            <a:rPr lang="en-US"/>
            <a:t>With React Js we code the front-end interface.</a:t>
          </a:r>
        </a:p>
      </dgm:t>
    </dgm:pt>
    <dgm:pt modelId="{CCE70125-A8A3-4FFB-8550-1ED7312C3A61}" type="parTrans" cxnId="{06DEF8FA-7C7A-4AE0-8CAD-8ED1D856D9D2}">
      <dgm:prSet/>
      <dgm:spPr/>
      <dgm:t>
        <a:bodyPr/>
        <a:lstStyle/>
        <a:p>
          <a:endParaRPr lang="en-US"/>
        </a:p>
      </dgm:t>
    </dgm:pt>
    <dgm:pt modelId="{B88FADDD-6917-4DF9-B5D9-BE3C6E248CB0}" type="sibTrans" cxnId="{06DEF8FA-7C7A-4AE0-8CAD-8ED1D856D9D2}">
      <dgm:prSet/>
      <dgm:spPr/>
      <dgm:t>
        <a:bodyPr/>
        <a:lstStyle/>
        <a:p>
          <a:endParaRPr lang="en-US"/>
        </a:p>
      </dgm:t>
    </dgm:pt>
    <dgm:pt modelId="{6F11AC23-A1F3-45BF-B6A2-B03CF58C626D}">
      <dgm:prSet/>
      <dgm:spPr/>
      <dgm:t>
        <a:bodyPr/>
        <a:lstStyle/>
        <a:p>
          <a:r>
            <a:rPr lang="en-US"/>
            <a:t>Node Js encodes the back-end.</a:t>
          </a:r>
        </a:p>
      </dgm:t>
    </dgm:pt>
    <dgm:pt modelId="{56F9EFBD-B273-4AAA-8DFB-52297014DF9D}" type="parTrans" cxnId="{4F78A350-B3AC-47C8-B2AB-E5E780DFB1A7}">
      <dgm:prSet/>
      <dgm:spPr/>
      <dgm:t>
        <a:bodyPr/>
        <a:lstStyle/>
        <a:p>
          <a:endParaRPr lang="en-US"/>
        </a:p>
      </dgm:t>
    </dgm:pt>
    <dgm:pt modelId="{9F63B8A7-0369-4358-A7F8-B811A4983FFC}" type="sibTrans" cxnId="{4F78A350-B3AC-47C8-B2AB-E5E780DFB1A7}">
      <dgm:prSet/>
      <dgm:spPr/>
      <dgm:t>
        <a:bodyPr/>
        <a:lstStyle/>
        <a:p>
          <a:endParaRPr lang="en-US"/>
        </a:p>
      </dgm:t>
    </dgm:pt>
    <dgm:pt modelId="{6B0EA701-5AC0-4EB3-A285-AA44EEC839DF}" type="pres">
      <dgm:prSet presAssocID="{C0C191BF-5F58-4347-822F-1A0B05B95200}" presName="vert0" presStyleCnt="0">
        <dgm:presLayoutVars>
          <dgm:dir/>
          <dgm:animOne val="branch"/>
          <dgm:animLvl val="lvl"/>
        </dgm:presLayoutVars>
      </dgm:prSet>
      <dgm:spPr/>
    </dgm:pt>
    <dgm:pt modelId="{BA62A4EE-11CB-40A8-953D-739CB05B2372}" type="pres">
      <dgm:prSet presAssocID="{DC4A5B8B-C1F5-4682-8836-5853252CD5AF}" presName="thickLine" presStyleLbl="alignNode1" presStyleIdx="0" presStyleCnt="5"/>
      <dgm:spPr/>
    </dgm:pt>
    <dgm:pt modelId="{601DDEE9-9E47-4F0A-81A3-E2DF03C5596D}" type="pres">
      <dgm:prSet presAssocID="{DC4A5B8B-C1F5-4682-8836-5853252CD5AF}" presName="horz1" presStyleCnt="0"/>
      <dgm:spPr/>
    </dgm:pt>
    <dgm:pt modelId="{82C758BD-5BD6-475C-9EA3-9050347AD4C3}" type="pres">
      <dgm:prSet presAssocID="{DC4A5B8B-C1F5-4682-8836-5853252CD5AF}" presName="tx1" presStyleLbl="revTx" presStyleIdx="0" presStyleCnt="5"/>
      <dgm:spPr/>
    </dgm:pt>
    <dgm:pt modelId="{4A9C35A0-E7FB-42D6-B434-F7C2BA558A32}" type="pres">
      <dgm:prSet presAssocID="{DC4A5B8B-C1F5-4682-8836-5853252CD5AF}" presName="vert1" presStyleCnt="0"/>
      <dgm:spPr/>
    </dgm:pt>
    <dgm:pt modelId="{3174FF7A-9FEF-45FC-85F6-6547EC4BBB63}" type="pres">
      <dgm:prSet presAssocID="{D12B8EEC-FE58-4AC9-A34F-D152C1A2421E}" presName="thickLine" presStyleLbl="alignNode1" presStyleIdx="1" presStyleCnt="5"/>
      <dgm:spPr/>
    </dgm:pt>
    <dgm:pt modelId="{131BAE55-AE5D-4167-86D9-459349A00CC7}" type="pres">
      <dgm:prSet presAssocID="{D12B8EEC-FE58-4AC9-A34F-D152C1A2421E}" presName="horz1" presStyleCnt="0"/>
      <dgm:spPr/>
    </dgm:pt>
    <dgm:pt modelId="{0023B772-1D85-4396-BDA5-B871DB650BDD}" type="pres">
      <dgm:prSet presAssocID="{D12B8EEC-FE58-4AC9-A34F-D152C1A2421E}" presName="tx1" presStyleLbl="revTx" presStyleIdx="1" presStyleCnt="5"/>
      <dgm:spPr/>
    </dgm:pt>
    <dgm:pt modelId="{A68D82F1-D9C4-457D-9D14-D31C23C99360}" type="pres">
      <dgm:prSet presAssocID="{D12B8EEC-FE58-4AC9-A34F-D152C1A2421E}" presName="vert1" presStyleCnt="0"/>
      <dgm:spPr/>
    </dgm:pt>
    <dgm:pt modelId="{7C5F6388-4E93-4B7D-8871-E95A65B5E8C1}" type="pres">
      <dgm:prSet presAssocID="{7E3D9F9F-49D8-466E-9745-C7031DBA0EEE}" presName="thickLine" presStyleLbl="alignNode1" presStyleIdx="2" presStyleCnt="5"/>
      <dgm:spPr/>
    </dgm:pt>
    <dgm:pt modelId="{A0827539-768C-402B-8F9A-A71C5BBFE5F1}" type="pres">
      <dgm:prSet presAssocID="{7E3D9F9F-49D8-466E-9745-C7031DBA0EEE}" presName="horz1" presStyleCnt="0"/>
      <dgm:spPr/>
    </dgm:pt>
    <dgm:pt modelId="{974F0CA4-1887-4ABC-8B7D-7890F46F0D14}" type="pres">
      <dgm:prSet presAssocID="{7E3D9F9F-49D8-466E-9745-C7031DBA0EEE}" presName="tx1" presStyleLbl="revTx" presStyleIdx="2" presStyleCnt="5"/>
      <dgm:spPr/>
    </dgm:pt>
    <dgm:pt modelId="{4A8540F4-3BDF-4941-9EC5-B9F9A510B3B1}" type="pres">
      <dgm:prSet presAssocID="{7E3D9F9F-49D8-466E-9745-C7031DBA0EEE}" presName="vert1" presStyleCnt="0"/>
      <dgm:spPr/>
    </dgm:pt>
    <dgm:pt modelId="{C188C711-3DF8-4D93-9AB4-043970298040}" type="pres">
      <dgm:prSet presAssocID="{20F58FA0-0D4D-456C-A1F2-6FC77F202D7D}" presName="thickLine" presStyleLbl="alignNode1" presStyleIdx="3" presStyleCnt="5"/>
      <dgm:spPr/>
    </dgm:pt>
    <dgm:pt modelId="{A4D57658-5131-44F4-B9FD-619DF78111C0}" type="pres">
      <dgm:prSet presAssocID="{20F58FA0-0D4D-456C-A1F2-6FC77F202D7D}" presName="horz1" presStyleCnt="0"/>
      <dgm:spPr/>
    </dgm:pt>
    <dgm:pt modelId="{E50E9FED-57FF-4071-9785-75463A266D25}" type="pres">
      <dgm:prSet presAssocID="{20F58FA0-0D4D-456C-A1F2-6FC77F202D7D}" presName="tx1" presStyleLbl="revTx" presStyleIdx="3" presStyleCnt="5"/>
      <dgm:spPr/>
    </dgm:pt>
    <dgm:pt modelId="{E86D082F-6D56-4892-BE60-C2A764650AA1}" type="pres">
      <dgm:prSet presAssocID="{20F58FA0-0D4D-456C-A1F2-6FC77F202D7D}" presName="vert1" presStyleCnt="0"/>
      <dgm:spPr/>
    </dgm:pt>
    <dgm:pt modelId="{1F9018FD-DD7E-46DB-928D-4E292DB6564B}" type="pres">
      <dgm:prSet presAssocID="{6F11AC23-A1F3-45BF-B6A2-B03CF58C626D}" presName="thickLine" presStyleLbl="alignNode1" presStyleIdx="4" presStyleCnt="5"/>
      <dgm:spPr/>
    </dgm:pt>
    <dgm:pt modelId="{B93A364F-2AE4-4010-A2CE-AFA14B54B9AC}" type="pres">
      <dgm:prSet presAssocID="{6F11AC23-A1F3-45BF-B6A2-B03CF58C626D}" presName="horz1" presStyleCnt="0"/>
      <dgm:spPr/>
    </dgm:pt>
    <dgm:pt modelId="{FE251165-982A-4453-B511-3981CD99FCB9}" type="pres">
      <dgm:prSet presAssocID="{6F11AC23-A1F3-45BF-B6A2-B03CF58C626D}" presName="tx1" presStyleLbl="revTx" presStyleIdx="4" presStyleCnt="5"/>
      <dgm:spPr/>
    </dgm:pt>
    <dgm:pt modelId="{B7AB6634-12B2-47C0-A0BC-5C00DAEAD6EE}" type="pres">
      <dgm:prSet presAssocID="{6F11AC23-A1F3-45BF-B6A2-B03CF58C626D}" presName="vert1" presStyleCnt="0"/>
      <dgm:spPr/>
    </dgm:pt>
  </dgm:ptLst>
  <dgm:cxnLst>
    <dgm:cxn modelId="{4842F927-BB85-4F8C-BD39-5E7C842C365B}" srcId="{C0C191BF-5F58-4347-822F-1A0B05B95200}" destId="{DC4A5B8B-C1F5-4682-8836-5853252CD5AF}" srcOrd="0" destOrd="0" parTransId="{B860EFD5-3B46-41E4-8D61-26BE1917B20F}" sibTransId="{44AD7BF1-2476-40F3-8930-3F14938C871F}"/>
    <dgm:cxn modelId="{4D13BA3C-F827-4AF2-8E92-0AC603AC145D}" type="presOf" srcId="{C0C191BF-5F58-4347-822F-1A0B05B95200}" destId="{6B0EA701-5AC0-4EB3-A285-AA44EEC839DF}" srcOrd="0" destOrd="0" presId="urn:microsoft.com/office/officeart/2008/layout/LinedList"/>
    <dgm:cxn modelId="{6BA6CC6F-6AA1-4AB2-A3F9-11769D18E025}" type="presOf" srcId="{7E3D9F9F-49D8-466E-9745-C7031DBA0EEE}" destId="{974F0CA4-1887-4ABC-8B7D-7890F46F0D14}" srcOrd="0" destOrd="0" presId="urn:microsoft.com/office/officeart/2008/layout/LinedList"/>
    <dgm:cxn modelId="{4F78A350-B3AC-47C8-B2AB-E5E780DFB1A7}" srcId="{C0C191BF-5F58-4347-822F-1A0B05B95200}" destId="{6F11AC23-A1F3-45BF-B6A2-B03CF58C626D}" srcOrd="4" destOrd="0" parTransId="{56F9EFBD-B273-4AAA-8DFB-52297014DF9D}" sibTransId="{9F63B8A7-0369-4358-A7F8-B811A4983FFC}"/>
    <dgm:cxn modelId="{93DC537D-1CB8-4074-BE15-00862DB630BA}" type="presOf" srcId="{6F11AC23-A1F3-45BF-B6A2-B03CF58C626D}" destId="{FE251165-982A-4453-B511-3981CD99FCB9}" srcOrd="0" destOrd="0" presId="urn:microsoft.com/office/officeart/2008/layout/LinedList"/>
    <dgm:cxn modelId="{FC5CC8CD-5671-436A-AADB-8371903D5741}" type="presOf" srcId="{DC4A5B8B-C1F5-4682-8836-5853252CD5AF}" destId="{82C758BD-5BD6-475C-9EA3-9050347AD4C3}" srcOrd="0" destOrd="0" presId="urn:microsoft.com/office/officeart/2008/layout/LinedList"/>
    <dgm:cxn modelId="{B330BBD9-7863-4268-A8ED-D1EB60FB3764}" srcId="{C0C191BF-5F58-4347-822F-1A0B05B95200}" destId="{7E3D9F9F-49D8-466E-9745-C7031DBA0EEE}" srcOrd="2" destOrd="0" parTransId="{8A19D2E3-6A84-44C9-A6BA-2587F4DF3BF2}" sibTransId="{D2993288-E95E-4425-B450-71D0436E302E}"/>
    <dgm:cxn modelId="{80F08DEA-65A2-47C4-9317-0F58DCE4C754}" type="presOf" srcId="{D12B8EEC-FE58-4AC9-A34F-D152C1A2421E}" destId="{0023B772-1D85-4396-BDA5-B871DB650BDD}" srcOrd="0" destOrd="0" presId="urn:microsoft.com/office/officeart/2008/layout/LinedList"/>
    <dgm:cxn modelId="{5641ADF2-7381-47E2-813F-7D38AFC5CD0B}" srcId="{C0C191BF-5F58-4347-822F-1A0B05B95200}" destId="{D12B8EEC-FE58-4AC9-A34F-D152C1A2421E}" srcOrd="1" destOrd="0" parTransId="{FC36DB70-2432-4C0D-860C-84097DCF9297}" sibTransId="{6492A5EA-E26C-4AE7-9AB4-0A9432259439}"/>
    <dgm:cxn modelId="{34955DFA-3ACE-4F13-BD56-79DBC842570B}" type="presOf" srcId="{20F58FA0-0D4D-456C-A1F2-6FC77F202D7D}" destId="{E50E9FED-57FF-4071-9785-75463A266D25}" srcOrd="0" destOrd="0" presId="urn:microsoft.com/office/officeart/2008/layout/LinedList"/>
    <dgm:cxn modelId="{06DEF8FA-7C7A-4AE0-8CAD-8ED1D856D9D2}" srcId="{C0C191BF-5F58-4347-822F-1A0B05B95200}" destId="{20F58FA0-0D4D-456C-A1F2-6FC77F202D7D}" srcOrd="3" destOrd="0" parTransId="{CCE70125-A8A3-4FFB-8550-1ED7312C3A61}" sibTransId="{B88FADDD-6917-4DF9-B5D9-BE3C6E248CB0}"/>
    <dgm:cxn modelId="{DDA55772-5599-4957-90E9-E00B61F2B39E}" type="presParOf" srcId="{6B0EA701-5AC0-4EB3-A285-AA44EEC839DF}" destId="{BA62A4EE-11CB-40A8-953D-739CB05B2372}" srcOrd="0" destOrd="0" presId="urn:microsoft.com/office/officeart/2008/layout/LinedList"/>
    <dgm:cxn modelId="{50E85204-703F-4F8A-A222-8A2E8FEC0D9E}" type="presParOf" srcId="{6B0EA701-5AC0-4EB3-A285-AA44EEC839DF}" destId="{601DDEE9-9E47-4F0A-81A3-E2DF03C5596D}" srcOrd="1" destOrd="0" presId="urn:microsoft.com/office/officeart/2008/layout/LinedList"/>
    <dgm:cxn modelId="{80064CAC-2BF2-48F3-B705-8182701D7098}" type="presParOf" srcId="{601DDEE9-9E47-4F0A-81A3-E2DF03C5596D}" destId="{82C758BD-5BD6-475C-9EA3-9050347AD4C3}" srcOrd="0" destOrd="0" presId="urn:microsoft.com/office/officeart/2008/layout/LinedList"/>
    <dgm:cxn modelId="{12EBFB11-17DB-4C2E-B664-F366BDFF7B39}" type="presParOf" srcId="{601DDEE9-9E47-4F0A-81A3-E2DF03C5596D}" destId="{4A9C35A0-E7FB-42D6-B434-F7C2BA558A32}" srcOrd="1" destOrd="0" presId="urn:microsoft.com/office/officeart/2008/layout/LinedList"/>
    <dgm:cxn modelId="{43747BAA-9F50-4D1B-AEEC-2EC21AB7769F}" type="presParOf" srcId="{6B0EA701-5AC0-4EB3-A285-AA44EEC839DF}" destId="{3174FF7A-9FEF-45FC-85F6-6547EC4BBB63}" srcOrd="2" destOrd="0" presId="urn:microsoft.com/office/officeart/2008/layout/LinedList"/>
    <dgm:cxn modelId="{F7C6E116-38E6-4423-BB98-4DA76A22A0C0}" type="presParOf" srcId="{6B0EA701-5AC0-4EB3-A285-AA44EEC839DF}" destId="{131BAE55-AE5D-4167-86D9-459349A00CC7}" srcOrd="3" destOrd="0" presId="urn:microsoft.com/office/officeart/2008/layout/LinedList"/>
    <dgm:cxn modelId="{4DE516AD-E45A-40C8-9E94-D59725CD1A26}" type="presParOf" srcId="{131BAE55-AE5D-4167-86D9-459349A00CC7}" destId="{0023B772-1D85-4396-BDA5-B871DB650BDD}" srcOrd="0" destOrd="0" presId="urn:microsoft.com/office/officeart/2008/layout/LinedList"/>
    <dgm:cxn modelId="{3235E8DE-E04B-40CB-B1E8-8E5DEE154520}" type="presParOf" srcId="{131BAE55-AE5D-4167-86D9-459349A00CC7}" destId="{A68D82F1-D9C4-457D-9D14-D31C23C99360}" srcOrd="1" destOrd="0" presId="urn:microsoft.com/office/officeart/2008/layout/LinedList"/>
    <dgm:cxn modelId="{41E5A989-8852-49E8-ACCA-E1A144A5CEBB}" type="presParOf" srcId="{6B0EA701-5AC0-4EB3-A285-AA44EEC839DF}" destId="{7C5F6388-4E93-4B7D-8871-E95A65B5E8C1}" srcOrd="4" destOrd="0" presId="urn:microsoft.com/office/officeart/2008/layout/LinedList"/>
    <dgm:cxn modelId="{B07CB69E-C0A5-4578-A8C0-5EF3337C203E}" type="presParOf" srcId="{6B0EA701-5AC0-4EB3-A285-AA44EEC839DF}" destId="{A0827539-768C-402B-8F9A-A71C5BBFE5F1}" srcOrd="5" destOrd="0" presId="urn:microsoft.com/office/officeart/2008/layout/LinedList"/>
    <dgm:cxn modelId="{36103FF4-7128-43BF-BA28-24B2765BD3FB}" type="presParOf" srcId="{A0827539-768C-402B-8F9A-A71C5BBFE5F1}" destId="{974F0CA4-1887-4ABC-8B7D-7890F46F0D14}" srcOrd="0" destOrd="0" presId="urn:microsoft.com/office/officeart/2008/layout/LinedList"/>
    <dgm:cxn modelId="{CD10D7A3-6605-42F8-BC8B-D1C39163B0DB}" type="presParOf" srcId="{A0827539-768C-402B-8F9A-A71C5BBFE5F1}" destId="{4A8540F4-3BDF-4941-9EC5-B9F9A510B3B1}" srcOrd="1" destOrd="0" presId="urn:microsoft.com/office/officeart/2008/layout/LinedList"/>
    <dgm:cxn modelId="{6F87D806-9F1C-415A-BF7D-30941B44889A}" type="presParOf" srcId="{6B0EA701-5AC0-4EB3-A285-AA44EEC839DF}" destId="{C188C711-3DF8-4D93-9AB4-043970298040}" srcOrd="6" destOrd="0" presId="urn:microsoft.com/office/officeart/2008/layout/LinedList"/>
    <dgm:cxn modelId="{476D7AB8-088A-4622-A6E8-E0E416C4D4F8}" type="presParOf" srcId="{6B0EA701-5AC0-4EB3-A285-AA44EEC839DF}" destId="{A4D57658-5131-44F4-B9FD-619DF78111C0}" srcOrd="7" destOrd="0" presId="urn:microsoft.com/office/officeart/2008/layout/LinedList"/>
    <dgm:cxn modelId="{463FA9D3-00CD-42DE-A5C1-EC9048C8A56D}" type="presParOf" srcId="{A4D57658-5131-44F4-B9FD-619DF78111C0}" destId="{E50E9FED-57FF-4071-9785-75463A266D25}" srcOrd="0" destOrd="0" presId="urn:microsoft.com/office/officeart/2008/layout/LinedList"/>
    <dgm:cxn modelId="{BA5596B1-C4F8-48EA-8B8D-66C11A943E52}" type="presParOf" srcId="{A4D57658-5131-44F4-B9FD-619DF78111C0}" destId="{E86D082F-6D56-4892-BE60-C2A764650AA1}" srcOrd="1" destOrd="0" presId="urn:microsoft.com/office/officeart/2008/layout/LinedList"/>
    <dgm:cxn modelId="{988CE589-A248-4640-90C7-2136A289DF06}" type="presParOf" srcId="{6B0EA701-5AC0-4EB3-A285-AA44EEC839DF}" destId="{1F9018FD-DD7E-46DB-928D-4E292DB6564B}" srcOrd="8" destOrd="0" presId="urn:microsoft.com/office/officeart/2008/layout/LinedList"/>
    <dgm:cxn modelId="{C784E75E-3D3C-4F35-AA86-0CF8B411919E}" type="presParOf" srcId="{6B0EA701-5AC0-4EB3-A285-AA44EEC839DF}" destId="{B93A364F-2AE4-4010-A2CE-AFA14B54B9AC}" srcOrd="9" destOrd="0" presId="urn:microsoft.com/office/officeart/2008/layout/LinedList"/>
    <dgm:cxn modelId="{0D9E8C02-7870-40F9-BC70-AA50748D3B27}" type="presParOf" srcId="{B93A364F-2AE4-4010-A2CE-AFA14B54B9AC}" destId="{FE251165-982A-4453-B511-3981CD99FCB9}" srcOrd="0" destOrd="0" presId="urn:microsoft.com/office/officeart/2008/layout/LinedList"/>
    <dgm:cxn modelId="{BD38C094-91DB-4AA7-B111-8D1FE220FD65}" type="presParOf" srcId="{B93A364F-2AE4-4010-A2CE-AFA14B54B9AC}" destId="{B7AB6634-12B2-47C0-A0BC-5C00DAEAD6E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2A4EE-11CB-40A8-953D-739CB05B2372}">
      <dsp:nvSpPr>
        <dsp:cNvPr id="0" name=""/>
        <dsp:cNvSpPr/>
      </dsp:nvSpPr>
      <dsp:spPr>
        <a:xfrm>
          <a:off x="0" y="570"/>
          <a:ext cx="423633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C758BD-5BD6-475C-9EA3-9050347AD4C3}">
      <dsp:nvSpPr>
        <dsp:cNvPr id="0" name=""/>
        <dsp:cNvSpPr/>
      </dsp:nvSpPr>
      <dsp:spPr>
        <a:xfrm>
          <a:off x="0" y="570"/>
          <a:ext cx="4236333" cy="93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Visual Studio Code </a:t>
          </a:r>
          <a:r>
            <a:rPr lang="en-US" sz="2000" kern="1200" dirty="0"/>
            <a:t>is the platform we used to develop the coding.</a:t>
          </a:r>
        </a:p>
      </dsp:txBody>
      <dsp:txXfrm>
        <a:off x="0" y="570"/>
        <a:ext cx="4236333" cy="935006"/>
      </dsp:txXfrm>
    </dsp:sp>
    <dsp:sp modelId="{3174FF7A-9FEF-45FC-85F6-6547EC4BBB63}">
      <dsp:nvSpPr>
        <dsp:cNvPr id="0" name=""/>
        <dsp:cNvSpPr/>
      </dsp:nvSpPr>
      <dsp:spPr>
        <a:xfrm>
          <a:off x="0" y="935576"/>
          <a:ext cx="423633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23B772-1D85-4396-BDA5-B871DB650BDD}">
      <dsp:nvSpPr>
        <dsp:cNvPr id="0" name=""/>
        <dsp:cNvSpPr/>
      </dsp:nvSpPr>
      <dsp:spPr>
        <a:xfrm>
          <a:off x="0" y="935576"/>
          <a:ext cx="4236333" cy="93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Source code management, team collaboration, and version control are managed using </a:t>
          </a:r>
          <a:r>
            <a:rPr lang="en-US" sz="2000" kern="1200" dirty="0" err="1"/>
            <a:t>GitHUB</a:t>
          </a:r>
          <a:r>
            <a:rPr lang="en-US" sz="2000" kern="1200" dirty="0"/>
            <a:t>.</a:t>
          </a:r>
        </a:p>
      </dsp:txBody>
      <dsp:txXfrm>
        <a:off x="0" y="935576"/>
        <a:ext cx="4236333" cy="935006"/>
      </dsp:txXfrm>
    </dsp:sp>
    <dsp:sp modelId="{7C5F6388-4E93-4B7D-8871-E95A65B5E8C1}">
      <dsp:nvSpPr>
        <dsp:cNvPr id="0" name=""/>
        <dsp:cNvSpPr/>
      </dsp:nvSpPr>
      <dsp:spPr>
        <a:xfrm>
          <a:off x="0" y="1870582"/>
          <a:ext cx="423633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4F0CA4-1887-4ABC-8B7D-7890F46F0D14}">
      <dsp:nvSpPr>
        <dsp:cNvPr id="0" name=""/>
        <dsp:cNvSpPr/>
      </dsp:nvSpPr>
      <dsp:spPr>
        <a:xfrm>
          <a:off x="0" y="1870582"/>
          <a:ext cx="4236333" cy="93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MongoDB </a:t>
          </a:r>
          <a:r>
            <a:rPr lang="en-IO" sz="2200" kern="1200" dirty="0"/>
            <a:t>is the database program</a:t>
          </a:r>
          <a:r>
            <a:rPr lang="en-US" sz="2200" kern="1200" dirty="0"/>
            <a:t> we </a:t>
          </a:r>
          <a:r>
            <a:rPr lang="en-IO" sz="2200" kern="1200" dirty="0"/>
            <a:t>use for this   web application.</a:t>
          </a:r>
          <a:endParaRPr lang="en-US" sz="2200" kern="1200" dirty="0"/>
        </a:p>
      </dsp:txBody>
      <dsp:txXfrm>
        <a:off x="0" y="1870582"/>
        <a:ext cx="4236333" cy="935006"/>
      </dsp:txXfrm>
    </dsp:sp>
    <dsp:sp modelId="{C188C711-3DF8-4D93-9AB4-043970298040}">
      <dsp:nvSpPr>
        <dsp:cNvPr id="0" name=""/>
        <dsp:cNvSpPr/>
      </dsp:nvSpPr>
      <dsp:spPr>
        <a:xfrm>
          <a:off x="0" y="2805589"/>
          <a:ext cx="423633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0E9FED-57FF-4071-9785-75463A266D25}">
      <dsp:nvSpPr>
        <dsp:cNvPr id="0" name=""/>
        <dsp:cNvSpPr/>
      </dsp:nvSpPr>
      <dsp:spPr>
        <a:xfrm>
          <a:off x="0" y="2805589"/>
          <a:ext cx="4236333" cy="93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With React Js we code the front-end interface.</a:t>
          </a:r>
        </a:p>
      </dsp:txBody>
      <dsp:txXfrm>
        <a:off x="0" y="2805589"/>
        <a:ext cx="4236333" cy="935006"/>
      </dsp:txXfrm>
    </dsp:sp>
    <dsp:sp modelId="{1F9018FD-DD7E-46DB-928D-4E292DB6564B}">
      <dsp:nvSpPr>
        <dsp:cNvPr id="0" name=""/>
        <dsp:cNvSpPr/>
      </dsp:nvSpPr>
      <dsp:spPr>
        <a:xfrm>
          <a:off x="0" y="3740595"/>
          <a:ext cx="423633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1165-982A-4453-B511-3981CD99FCB9}">
      <dsp:nvSpPr>
        <dsp:cNvPr id="0" name=""/>
        <dsp:cNvSpPr/>
      </dsp:nvSpPr>
      <dsp:spPr>
        <a:xfrm>
          <a:off x="0" y="3740595"/>
          <a:ext cx="4236333" cy="93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Node Js encodes the back-end.</a:t>
          </a:r>
        </a:p>
      </dsp:txBody>
      <dsp:txXfrm>
        <a:off x="0" y="3740595"/>
        <a:ext cx="4236333" cy="93500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484AA6-8CA4-4368-9230-1B68709CAC37}" type="datetimeFigureOut">
              <a:rPr lang="en-IO" smtClean="0"/>
              <a:t>07/05/2023</a:t>
            </a:fld>
            <a:endParaRPr lang="en-IO"/>
          </a:p>
        </p:txBody>
      </p:sp>
      <p:sp>
        <p:nvSpPr>
          <p:cNvPr id="5" name="Footer Placeholder 4"/>
          <p:cNvSpPr>
            <a:spLocks noGrp="1"/>
          </p:cNvSpPr>
          <p:nvPr>
            <p:ph type="ftr" sz="quarter" idx="11"/>
          </p:nvPr>
        </p:nvSpPr>
        <p:spPr/>
        <p:txBody>
          <a:bodyPr/>
          <a:lstStyle/>
          <a:p>
            <a:endParaRPr lang="en-IO"/>
          </a:p>
        </p:txBody>
      </p:sp>
      <p:sp>
        <p:nvSpPr>
          <p:cNvPr id="6" name="Slide Number Placeholder 5"/>
          <p:cNvSpPr>
            <a:spLocks noGrp="1"/>
          </p:cNvSpPr>
          <p:nvPr>
            <p:ph type="sldNum" sz="quarter" idx="12"/>
          </p:nvPr>
        </p:nvSpPr>
        <p:spPr/>
        <p:txBody>
          <a:bodyPr/>
          <a:lstStyle/>
          <a:p>
            <a:fld id="{A70ECE6D-77BC-4DF5-8D01-70354ACADD74}" type="slidenum">
              <a:rPr lang="en-IO" smtClean="0"/>
              <a:t>‹#›</a:t>
            </a:fld>
            <a:endParaRPr lang="en-I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32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484AA6-8CA4-4368-9230-1B68709CAC37}" type="datetimeFigureOut">
              <a:rPr lang="en-IO" smtClean="0"/>
              <a:t>07/05/2023</a:t>
            </a:fld>
            <a:endParaRPr lang="en-IO"/>
          </a:p>
        </p:txBody>
      </p:sp>
      <p:sp>
        <p:nvSpPr>
          <p:cNvPr id="5" name="Footer Placeholder 4"/>
          <p:cNvSpPr>
            <a:spLocks noGrp="1"/>
          </p:cNvSpPr>
          <p:nvPr>
            <p:ph type="ftr" sz="quarter" idx="11"/>
          </p:nvPr>
        </p:nvSpPr>
        <p:spPr/>
        <p:txBody>
          <a:bodyPr/>
          <a:lstStyle/>
          <a:p>
            <a:endParaRPr lang="en-IO"/>
          </a:p>
        </p:txBody>
      </p:sp>
      <p:sp>
        <p:nvSpPr>
          <p:cNvPr id="6" name="Slide Number Placeholder 5"/>
          <p:cNvSpPr>
            <a:spLocks noGrp="1"/>
          </p:cNvSpPr>
          <p:nvPr>
            <p:ph type="sldNum" sz="quarter" idx="12"/>
          </p:nvPr>
        </p:nvSpPr>
        <p:spPr/>
        <p:txBody>
          <a:bodyPr/>
          <a:lstStyle/>
          <a:p>
            <a:fld id="{A70ECE6D-77BC-4DF5-8D01-70354ACADD74}" type="slidenum">
              <a:rPr lang="en-IO" smtClean="0"/>
              <a:t>‹#›</a:t>
            </a:fld>
            <a:endParaRPr lang="en-IO"/>
          </a:p>
        </p:txBody>
      </p:sp>
    </p:spTree>
    <p:extLst>
      <p:ext uri="{BB962C8B-B14F-4D97-AF65-F5344CB8AC3E}">
        <p14:creationId xmlns:p14="http://schemas.microsoft.com/office/powerpoint/2010/main" val="294780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484AA6-8CA4-4368-9230-1B68709CAC37}" type="datetimeFigureOut">
              <a:rPr lang="en-IO" smtClean="0"/>
              <a:t>07/05/2023</a:t>
            </a:fld>
            <a:endParaRPr lang="en-IO"/>
          </a:p>
        </p:txBody>
      </p:sp>
      <p:sp>
        <p:nvSpPr>
          <p:cNvPr id="5" name="Footer Placeholder 4"/>
          <p:cNvSpPr>
            <a:spLocks noGrp="1"/>
          </p:cNvSpPr>
          <p:nvPr>
            <p:ph type="ftr" sz="quarter" idx="11"/>
          </p:nvPr>
        </p:nvSpPr>
        <p:spPr/>
        <p:txBody>
          <a:bodyPr/>
          <a:lstStyle/>
          <a:p>
            <a:endParaRPr lang="en-IO"/>
          </a:p>
        </p:txBody>
      </p:sp>
      <p:sp>
        <p:nvSpPr>
          <p:cNvPr id="6" name="Slide Number Placeholder 5"/>
          <p:cNvSpPr>
            <a:spLocks noGrp="1"/>
          </p:cNvSpPr>
          <p:nvPr>
            <p:ph type="sldNum" sz="quarter" idx="12"/>
          </p:nvPr>
        </p:nvSpPr>
        <p:spPr/>
        <p:txBody>
          <a:bodyPr/>
          <a:lstStyle/>
          <a:p>
            <a:fld id="{A70ECE6D-77BC-4DF5-8D01-70354ACADD74}" type="slidenum">
              <a:rPr lang="en-IO" smtClean="0"/>
              <a:t>‹#›</a:t>
            </a:fld>
            <a:endParaRPr lang="en-IO"/>
          </a:p>
        </p:txBody>
      </p:sp>
    </p:spTree>
    <p:extLst>
      <p:ext uri="{BB962C8B-B14F-4D97-AF65-F5344CB8AC3E}">
        <p14:creationId xmlns:p14="http://schemas.microsoft.com/office/powerpoint/2010/main" val="603581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484AA6-8CA4-4368-9230-1B68709CAC37}" type="datetimeFigureOut">
              <a:rPr lang="en-IO" smtClean="0"/>
              <a:t>07/05/2023</a:t>
            </a:fld>
            <a:endParaRPr lang="en-IO"/>
          </a:p>
        </p:txBody>
      </p:sp>
      <p:sp>
        <p:nvSpPr>
          <p:cNvPr id="5" name="Footer Placeholder 4"/>
          <p:cNvSpPr>
            <a:spLocks noGrp="1"/>
          </p:cNvSpPr>
          <p:nvPr>
            <p:ph type="ftr" sz="quarter" idx="11"/>
          </p:nvPr>
        </p:nvSpPr>
        <p:spPr/>
        <p:txBody>
          <a:bodyPr/>
          <a:lstStyle/>
          <a:p>
            <a:endParaRPr lang="en-IO"/>
          </a:p>
        </p:txBody>
      </p:sp>
      <p:sp>
        <p:nvSpPr>
          <p:cNvPr id="6" name="Slide Number Placeholder 5"/>
          <p:cNvSpPr>
            <a:spLocks noGrp="1"/>
          </p:cNvSpPr>
          <p:nvPr>
            <p:ph type="sldNum" sz="quarter" idx="12"/>
          </p:nvPr>
        </p:nvSpPr>
        <p:spPr/>
        <p:txBody>
          <a:bodyPr/>
          <a:lstStyle/>
          <a:p>
            <a:fld id="{A70ECE6D-77BC-4DF5-8D01-70354ACADD74}" type="slidenum">
              <a:rPr lang="en-IO" smtClean="0"/>
              <a:t>‹#›</a:t>
            </a:fld>
            <a:endParaRPr lang="en-IO"/>
          </a:p>
        </p:txBody>
      </p:sp>
    </p:spTree>
    <p:extLst>
      <p:ext uri="{BB962C8B-B14F-4D97-AF65-F5344CB8AC3E}">
        <p14:creationId xmlns:p14="http://schemas.microsoft.com/office/powerpoint/2010/main" val="291503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484AA6-8CA4-4368-9230-1B68709CAC37}" type="datetimeFigureOut">
              <a:rPr lang="en-IO" smtClean="0"/>
              <a:t>07/05/2023</a:t>
            </a:fld>
            <a:endParaRPr lang="en-IO"/>
          </a:p>
        </p:txBody>
      </p:sp>
      <p:sp>
        <p:nvSpPr>
          <p:cNvPr id="5" name="Footer Placeholder 4"/>
          <p:cNvSpPr>
            <a:spLocks noGrp="1"/>
          </p:cNvSpPr>
          <p:nvPr>
            <p:ph type="ftr" sz="quarter" idx="11"/>
          </p:nvPr>
        </p:nvSpPr>
        <p:spPr/>
        <p:txBody>
          <a:bodyPr/>
          <a:lstStyle/>
          <a:p>
            <a:endParaRPr lang="en-IO"/>
          </a:p>
        </p:txBody>
      </p:sp>
      <p:sp>
        <p:nvSpPr>
          <p:cNvPr id="6" name="Slide Number Placeholder 5"/>
          <p:cNvSpPr>
            <a:spLocks noGrp="1"/>
          </p:cNvSpPr>
          <p:nvPr>
            <p:ph type="sldNum" sz="quarter" idx="12"/>
          </p:nvPr>
        </p:nvSpPr>
        <p:spPr/>
        <p:txBody>
          <a:bodyPr/>
          <a:lstStyle/>
          <a:p>
            <a:fld id="{A70ECE6D-77BC-4DF5-8D01-70354ACADD74}" type="slidenum">
              <a:rPr lang="en-IO" smtClean="0"/>
              <a:t>‹#›</a:t>
            </a:fld>
            <a:endParaRPr lang="en-I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143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484AA6-8CA4-4368-9230-1B68709CAC37}" type="datetimeFigureOut">
              <a:rPr lang="en-IO" smtClean="0"/>
              <a:t>07/05/2023</a:t>
            </a:fld>
            <a:endParaRPr lang="en-IO"/>
          </a:p>
        </p:txBody>
      </p:sp>
      <p:sp>
        <p:nvSpPr>
          <p:cNvPr id="6" name="Footer Placeholder 5"/>
          <p:cNvSpPr>
            <a:spLocks noGrp="1"/>
          </p:cNvSpPr>
          <p:nvPr>
            <p:ph type="ftr" sz="quarter" idx="11"/>
          </p:nvPr>
        </p:nvSpPr>
        <p:spPr/>
        <p:txBody>
          <a:bodyPr/>
          <a:lstStyle/>
          <a:p>
            <a:endParaRPr lang="en-IO"/>
          </a:p>
        </p:txBody>
      </p:sp>
      <p:sp>
        <p:nvSpPr>
          <p:cNvPr id="7" name="Slide Number Placeholder 6"/>
          <p:cNvSpPr>
            <a:spLocks noGrp="1"/>
          </p:cNvSpPr>
          <p:nvPr>
            <p:ph type="sldNum" sz="quarter" idx="12"/>
          </p:nvPr>
        </p:nvSpPr>
        <p:spPr/>
        <p:txBody>
          <a:bodyPr/>
          <a:lstStyle/>
          <a:p>
            <a:fld id="{A70ECE6D-77BC-4DF5-8D01-70354ACADD74}" type="slidenum">
              <a:rPr lang="en-IO" smtClean="0"/>
              <a:t>‹#›</a:t>
            </a:fld>
            <a:endParaRPr lang="en-IO"/>
          </a:p>
        </p:txBody>
      </p:sp>
    </p:spTree>
    <p:extLst>
      <p:ext uri="{BB962C8B-B14F-4D97-AF65-F5344CB8AC3E}">
        <p14:creationId xmlns:p14="http://schemas.microsoft.com/office/powerpoint/2010/main" val="545228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484AA6-8CA4-4368-9230-1B68709CAC37}" type="datetimeFigureOut">
              <a:rPr lang="en-IO" smtClean="0"/>
              <a:t>07/05/2023</a:t>
            </a:fld>
            <a:endParaRPr lang="en-IO"/>
          </a:p>
        </p:txBody>
      </p:sp>
      <p:sp>
        <p:nvSpPr>
          <p:cNvPr id="8" name="Footer Placeholder 7"/>
          <p:cNvSpPr>
            <a:spLocks noGrp="1"/>
          </p:cNvSpPr>
          <p:nvPr>
            <p:ph type="ftr" sz="quarter" idx="11"/>
          </p:nvPr>
        </p:nvSpPr>
        <p:spPr/>
        <p:txBody>
          <a:bodyPr/>
          <a:lstStyle/>
          <a:p>
            <a:endParaRPr lang="en-IO"/>
          </a:p>
        </p:txBody>
      </p:sp>
      <p:sp>
        <p:nvSpPr>
          <p:cNvPr id="9" name="Slide Number Placeholder 8"/>
          <p:cNvSpPr>
            <a:spLocks noGrp="1"/>
          </p:cNvSpPr>
          <p:nvPr>
            <p:ph type="sldNum" sz="quarter" idx="12"/>
          </p:nvPr>
        </p:nvSpPr>
        <p:spPr/>
        <p:txBody>
          <a:bodyPr/>
          <a:lstStyle/>
          <a:p>
            <a:fld id="{A70ECE6D-77BC-4DF5-8D01-70354ACADD74}" type="slidenum">
              <a:rPr lang="en-IO" smtClean="0"/>
              <a:t>‹#›</a:t>
            </a:fld>
            <a:endParaRPr lang="en-IO"/>
          </a:p>
        </p:txBody>
      </p:sp>
    </p:spTree>
    <p:extLst>
      <p:ext uri="{BB962C8B-B14F-4D97-AF65-F5344CB8AC3E}">
        <p14:creationId xmlns:p14="http://schemas.microsoft.com/office/powerpoint/2010/main" val="1396985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484AA6-8CA4-4368-9230-1B68709CAC37}" type="datetimeFigureOut">
              <a:rPr lang="en-IO" smtClean="0"/>
              <a:t>07/05/2023</a:t>
            </a:fld>
            <a:endParaRPr lang="en-IO"/>
          </a:p>
        </p:txBody>
      </p:sp>
      <p:sp>
        <p:nvSpPr>
          <p:cNvPr id="4" name="Footer Placeholder 3"/>
          <p:cNvSpPr>
            <a:spLocks noGrp="1"/>
          </p:cNvSpPr>
          <p:nvPr>
            <p:ph type="ftr" sz="quarter" idx="11"/>
          </p:nvPr>
        </p:nvSpPr>
        <p:spPr/>
        <p:txBody>
          <a:bodyPr/>
          <a:lstStyle/>
          <a:p>
            <a:endParaRPr lang="en-IO"/>
          </a:p>
        </p:txBody>
      </p:sp>
      <p:sp>
        <p:nvSpPr>
          <p:cNvPr id="5" name="Slide Number Placeholder 4"/>
          <p:cNvSpPr>
            <a:spLocks noGrp="1"/>
          </p:cNvSpPr>
          <p:nvPr>
            <p:ph type="sldNum" sz="quarter" idx="12"/>
          </p:nvPr>
        </p:nvSpPr>
        <p:spPr/>
        <p:txBody>
          <a:bodyPr/>
          <a:lstStyle/>
          <a:p>
            <a:fld id="{A70ECE6D-77BC-4DF5-8D01-70354ACADD74}" type="slidenum">
              <a:rPr lang="en-IO" smtClean="0"/>
              <a:t>‹#›</a:t>
            </a:fld>
            <a:endParaRPr lang="en-IO"/>
          </a:p>
        </p:txBody>
      </p:sp>
    </p:spTree>
    <p:extLst>
      <p:ext uri="{BB962C8B-B14F-4D97-AF65-F5344CB8AC3E}">
        <p14:creationId xmlns:p14="http://schemas.microsoft.com/office/powerpoint/2010/main" val="3230631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3484AA6-8CA4-4368-9230-1B68709CAC37}" type="datetimeFigureOut">
              <a:rPr lang="en-IO" smtClean="0"/>
              <a:t>07/05/2023</a:t>
            </a:fld>
            <a:endParaRPr lang="en-I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O"/>
          </a:p>
        </p:txBody>
      </p:sp>
      <p:sp>
        <p:nvSpPr>
          <p:cNvPr id="9" name="Slide Number Placeholder 8"/>
          <p:cNvSpPr>
            <a:spLocks noGrp="1"/>
          </p:cNvSpPr>
          <p:nvPr>
            <p:ph type="sldNum" sz="quarter" idx="12"/>
          </p:nvPr>
        </p:nvSpPr>
        <p:spPr/>
        <p:txBody>
          <a:bodyPr/>
          <a:lstStyle/>
          <a:p>
            <a:fld id="{A70ECE6D-77BC-4DF5-8D01-70354ACADD74}" type="slidenum">
              <a:rPr lang="en-IO" smtClean="0"/>
              <a:t>‹#›</a:t>
            </a:fld>
            <a:endParaRPr lang="en-IO"/>
          </a:p>
        </p:txBody>
      </p:sp>
    </p:spTree>
    <p:extLst>
      <p:ext uri="{BB962C8B-B14F-4D97-AF65-F5344CB8AC3E}">
        <p14:creationId xmlns:p14="http://schemas.microsoft.com/office/powerpoint/2010/main" val="1889933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3484AA6-8CA4-4368-9230-1B68709CAC37}" type="datetimeFigureOut">
              <a:rPr lang="en-IO" smtClean="0"/>
              <a:t>07/05/2023</a:t>
            </a:fld>
            <a:endParaRPr lang="en-I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70ECE6D-77BC-4DF5-8D01-70354ACADD74}" type="slidenum">
              <a:rPr lang="en-IO" smtClean="0"/>
              <a:t>‹#›</a:t>
            </a:fld>
            <a:endParaRPr lang="en-IO"/>
          </a:p>
        </p:txBody>
      </p:sp>
    </p:spTree>
    <p:extLst>
      <p:ext uri="{BB962C8B-B14F-4D97-AF65-F5344CB8AC3E}">
        <p14:creationId xmlns:p14="http://schemas.microsoft.com/office/powerpoint/2010/main" val="2833114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484AA6-8CA4-4368-9230-1B68709CAC37}" type="datetimeFigureOut">
              <a:rPr lang="en-IO" smtClean="0"/>
              <a:t>07/05/2023</a:t>
            </a:fld>
            <a:endParaRPr lang="en-IO"/>
          </a:p>
        </p:txBody>
      </p:sp>
      <p:sp>
        <p:nvSpPr>
          <p:cNvPr id="6" name="Footer Placeholder 5"/>
          <p:cNvSpPr>
            <a:spLocks noGrp="1"/>
          </p:cNvSpPr>
          <p:nvPr>
            <p:ph type="ftr" sz="quarter" idx="11"/>
          </p:nvPr>
        </p:nvSpPr>
        <p:spPr/>
        <p:txBody>
          <a:bodyPr/>
          <a:lstStyle/>
          <a:p>
            <a:endParaRPr lang="en-IO"/>
          </a:p>
        </p:txBody>
      </p:sp>
      <p:sp>
        <p:nvSpPr>
          <p:cNvPr id="7" name="Slide Number Placeholder 6"/>
          <p:cNvSpPr>
            <a:spLocks noGrp="1"/>
          </p:cNvSpPr>
          <p:nvPr>
            <p:ph type="sldNum" sz="quarter" idx="12"/>
          </p:nvPr>
        </p:nvSpPr>
        <p:spPr/>
        <p:txBody>
          <a:bodyPr/>
          <a:lstStyle/>
          <a:p>
            <a:fld id="{A70ECE6D-77BC-4DF5-8D01-70354ACADD74}" type="slidenum">
              <a:rPr lang="en-IO" smtClean="0"/>
              <a:t>‹#›</a:t>
            </a:fld>
            <a:endParaRPr lang="en-IO"/>
          </a:p>
        </p:txBody>
      </p:sp>
    </p:spTree>
    <p:extLst>
      <p:ext uri="{BB962C8B-B14F-4D97-AF65-F5344CB8AC3E}">
        <p14:creationId xmlns:p14="http://schemas.microsoft.com/office/powerpoint/2010/main" val="1024689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3484AA6-8CA4-4368-9230-1B68709CAC37}" type="datetimeFigureOut">
              <a:rPr lang="en-IO" smtClean="0"/>
              <a:t>07/05/2023</a:t>
            </a:fld>
            <a:endParaRPr lang="en-I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70ECE6D-77BC-4DF5-8D01-70354ACADD74}" type="slidenum">
              <a:rPr lang="en-IO" smtClean="0"/>
              <a:t>‹#›</a:t>
            </a:fld>
            <a:endParaRPr lang="en-IO"/>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65614"/>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41.png"/><Relationship Id="rId5" Type="http://schemas.openxmlformats.org/officeDocument/2006/relationships/diagramColors" Target="../diagrams/colors1.xml"/><Relationship Id="rId10" Type="http://schemas.openxmlformats.org/officeDocument/2006/relationships/image" Target="../media/image40.png"/><Relationship Id="rId4" Type="http://schemas.openxmlformats.org/officeDocument/2006/relationships/diagramQuickStyle" Target="../diagrams/quickStyle1.xml"/><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10">
            <a:extLst>
              <a:ext uri="{FF2B5EF4-FFF2-40B4-BE49-F238E27FC236}">
                <a16:creationId xmlns:a16="http://schemas.microsoft.com/office/drawing/2014/main" id="{43513350-EEFC-4994-980C-5535C025E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91" name="Rectangle 12">
            <a:extLst>
              <a:ext uri="{FF2B5EF4-FFF2-40B4-BE49-F238E27FC236}">
                <a16:creationId xmlns:a16="http://schemas.microsoft.com/office/drawing/2014/main" id="{3D1BFB41-9A9B-4E62-8E04-C63421ABE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552E234-9F9D-9BA2-493D-3029766E06BC}"/>
              </a:ext>
            </a:extLst>
          </p:cNvPr>
          <p:cNvSpPr>
            <a:spLocks noGrp="1"/>
          </p:cNvSpPr>
          <p:nvPr>
            <p:ph type="ctrTitle"/>
          </p:nvPr>
        </p:nvSpPr>
        <p:spPr>
          <a:xfrm>
            <a:off x="5961344" y="758952"/>
            <a:ext cx="5542398" cy="3566160"/>
          </a:xfrm>
        </p:spPr>
        <p:txBody>
          <a:bodyPr>
            <a:normAutofit/>
          </a:bodyPr>
          <a:lstStyle/>
          <a:p>
            <a:r>
              <a:rPr lang="en-US" sz="6200" b="1">
                <a:solidFill>
                  <a:srgbClr val="FFFFFF"/>
                </a:solidFill>
                <a:latin typeface="Eras Light ITC" panose="020B0402030504020804" pitchFamily="34" charset="0"/>
              </a:rPr>
              <a:t>Online Air Tickets Booking System for SkySail (Pvt) Ltd</a:t>
            </a:r>
            <a:endParaRPr lang="en-IO" sz="6200" b="1">
              <a:solidFill>
                <a:srgbClr val="FFFFFF"/>
              </a:solidFill>
              <a:latin typeface="Eras Light ITC" panose="020B0402030504020804" pitchFamily="34" charset="0"/>
            </a:endParaRPr>
          </a:p>
        </p:txBody>
      </p:sp>
      <p:sp>
        <p:nvSpPr>
          <p:cNvPr id="3" name="Subtitle 2">
            <a:extLst>
              <a:ext uri="{FF2B5EF4-FFF2-40B4-BE49-F238E27FC236}">
                <a16:creationId xmlns:a16="http://schemas.microsoft.com/office/drawing/2014/main" id="{6137BCF5-A8EB-2990-7F5C-D82CD9F49EB3}"/>
              </a:ext>
            </a:extLst>
          </p:cNvPr>
          <p:cNvSpPr>
            <a:spLocks noGrp="1"/>
          </p:cNvSpPr>
          <p:nvPr>
            <p:ph type="subTitle" idx="1"/>
          </p:nvPr>
        </p:nvSpPr>
        <p:spPr>
          <a:xfrm>
            <a:off x="5961343" y="4455620"/>
            <a:ext cx="5542399" cy="1143000"/>
          </a:xfrm>
        </p:spPr>
        <p:txBody>
          <a:bodyPr>
            <a:normAutofit/>
          </a:bodyPr>
          <a:lstStyle/>
          <a:p>
            <a:r>
              <a:rPr lang="en-US" b="1" i="1">
                <a:solidFill>
                  <a:schemeClr val="bg2"/>
                </a:solidFill>
              </a:rPr>
              <a:t>Group ID – Y2_S2_WE_TW22</a:t>
            </a:r>
            <a:endParaRPr lang="en-IO" b="1" i="1">
              <a:solidFill>
                <a:schemeClr val="bg2"/>
              </a:solidFill>
            </a:endParaRPr>
          </a:p>
        </p:txBody>
      </p:sp>
      <p:pic>
        <p:nvPicPr>
          <p:cNvPr id="5" name="Picture 4">
            <a:extLst>
              <a:ext uri="{FF2B5EF4-FFF2-40B4-BE49-F238E27FC236}">
                <a16:creationId xmlns:a16="http://schemas.microsoft.com/office/drawing/2014/main" id="{57E38757-1FCF-5792-EE0A-1D6F62555F53}"/>
              </a:ext>
            </a:extLst>
          </p:cNvPr>
          <p:cNvPicPr>
            <a:picLocks noChangeAspect="1"/>
          </p:cNvPicPr>
          <p:nvPr/>
        </p:nvPicPr>
        <p:blipFill rotWithShape="1">
          <a:blip r:embed="rId2">
            <a:extLst>
              <a:ext uri="{28A0092B-C50C-407E-A947-70E740481C1C}">
                <a14:useLocalDpi xmlns:a14="http://schemas.microsoft.com/office/drawing/2010/main" val="0"/>
              </a:ext>
            </a:extLst>
          </a:blip>
          <a:srcRect l="12120" r="-2" b="-2"/>
          <a:stretch/>
        </p:blipFill>
        <p:spPr>
          <a:xfrm>
            <a:off x="-1" y="-1"/>
            <a:ext cx="5294376" cy="4292485"/>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D808A2A-085B-B78E-C880-8DB0F7C87412}"/>
              </a:ext>
            </a:extLst>
          </p:cNvPr>
          <p:cNvPicPr>
            <a:picLocks noChangeAspect="1"/>
          </p:cNvPicPr>
          <p:nvPr/>
        </p:nvPicPr>
        <p:blipFill rotWithShape="1">
          <a:blip r:embed="rId3">
            <a:extLst>
              <a:ext uri="{28A0092B-C50C-407E-A947-70E740481C1C}">
                <a14:useLocalDpi xmlns:a14="http://schemas.microsoft.com/office/drawing/2010/main" val="0"/>
              </a:ext>
            </a:extLst>
          </a:blip>
          <a:srcRect t="2105" r="1" b="10585"/>
          <a:stretch/>
        </p:blipFill>
        <p:spPr>
          <a:xfrm>
            <a:off x="20" y="4292485"/>
            <a:ext cx="5294356" cy="2565516"/>
          </a:xfrm>
          <a:prstGeom prst="rect">
            <a:avLst/>
          </a:prstGeom>
        </p:spPr>
      </p:pic>
      <p:sp>
        <p:nvSpPr>
          <p:cNvPr id="92" name="Rectangle 14">
            <a:extLst>
              <a:ext uri="{FF2B5EF4-FFF2-40B4-BE49-F238E27FC236}">
                <a16:creationId xmlns:a16="http://schemas.microsoft.com/office/drawing/2014/main" id="{49C96FCA-DCE6-4ADC-A2DE-1CA1064BA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3" name="Straight Connector 16">
            <a:extLst>
              <a:ext uri="{FF2B5EF4-FFF2-40B4-BE49-F238E27FC236}">
                <a16:creationId xmlns:a16="http://schemas.microsoft.com/office/drawing/2014/main" id="{1F355988-3E0A-4954-A101-A02896109D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15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ED1E1-2D4B-B734-5F06-1EE201B811C2}"/>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b="1" dirty="0">
                <a:solidFill>
                  <a:schemeClr val="tx1">
                    <a:lumMod val="85000"/>
                    <a:lumOff val="15000"/>
                  </a:schemeClr>
                </a:solidFill>
              </a:rPr>
              <a:t>FUNCTIONS OF THE SYSTEM</a:t>
            </a:r>
          </a:p>
        </p:txBody>
      </p:sp>
      <p:pic>
        <p:nvPicPr>
          <p:cNvPr id="7" name="Content Placeholder 6" descr="A model airplane on a table&#10;&#10;Description automatically generated with medium confidence">
            <a:extLst>
              <a:ext uri="{FF2B5EF4-FFF2-40B4-BE49-F238E27FC236}">
                <a16:creationId xmlns:a16="http://schemas.microsoft.com/office/drawing/2014/main" id="{0A3E05A9-B964-BB7B-547A-D50BFA6F7F22}"/>
              </a:ext>
            </a:extLst>
          </p:cNvPr>
          <p:cNvPicPr>
            <a:picLocks noChangeAspect="1"/>
          </p:cNvPicPr>
          <p:nvPr/>
        </p:nvPicPr>
        <p:blipFill rotWithShape="1">
          <a:blip r:embed="rId2">
            <a:extLst>
              <a:ext uri="{28A0092B-C50C-407E-A947-70E740481C1C}">
                <a14:useLocalDpi xmlns:a14="http://schemas.microsoft.com/office/drawing/2010/main" val="0"/>
              </a:ext>
            </a:extLst>
          </a:blip>
          <a:srcRect t="18818" r="-1" b="31739"/>
          <a:stretch/>
        </p:blipFill>
        <p:spPr>
          <a:xfrm>
            <a:off x="687186" y="707422"/>
            <a:ext cx="10916463" cy="3602736"/>
          </a:xfrm>
          <a:prstGeom prst="rect">
            <a:avLst/>
          </a:prstGeom>
        </p:spPr>
      </p:pic>
    </p:spTree>
    <p:extLst>
      <p:ext uri="{BB962C8B-B14F-4D97-AF65-F5344CB8AC3E}">
        <p14:creationId xmlns:p14="http://schemas.microsoft.com/office/powerpoint/2010/main" val="1315687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2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FC8E4E-0B27-90BE-7755-9B1ABEE73C7E}"/>
              </a:ext>
            </a:extLst>
          </p:cNvPr>
          <p:cNvSpPr>
            <a:spLocks noGrp="1"/>
          </p:cNvSpPr>
          <p:nvPr>
            <p:ph type="title"/>
          </p:nvPr>
        </p:nvSpPr>
        <p:spPr>
          <a:xfrm>
            <a:off x="0" y="251139"/>
            <a:ext cx="3100136" cy="1097975"/>
          </a:xfrm>
        </p:spPr>
        <p:txBody>
          <a:bodyPr>
            <a:normAutofit/>
          </a:bodyPr>
          <a:lstStyle/>
          <a:p>
            <a:r>
              <a:rPr lang="en-US" sz="3700" b="1" dirty="0">
                <a:solidFill>
                  <a:srgbClr val="845768"/>
                </a:solidFill>
              </a:rPr>
              <a:t>HOTEL RESERVETIONS</a:t>
            </a:r>
          </a:p>
        </p:txBody>
      </p:sp>
      <p:cxnSp>
        <p:nvCxnSpPr>
          <p:cNvPr id="49" name="Straight Connector 3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7243FE1E-0CD7-9FEB-5C9F-60D5B94C3C58}"/>
              </a:ext>
            </a:extLst>
          </p:cNvPr>
          <p:cNvSpPr>
            <a:spLocks noGrp="1"/>
          </p:cNvSpPr>
          <p:nvPr>
            <p:ph idx="1"/>
          </p:nvPr>
        </p:nvSpPr>
        <p:spPr>
          <a:xfrm>
            <a:off x="117616" y="1379094"/>
            <a:ext cx="3704875" cy="5276988"/>
          </a:xfrm>
        </p:spPr>
        <p:txBody>
          <a:bodyPr>
            <a:normAutofit fontScale="77500" lnSpcReduction="20000"/>
          </a:bodyPr>
          <a:lstStyle/>
          <a:p>
            <a:pPr marL="0" indent="0" algn="just">
              <a:buNone/>
            </a:pPr>
            <a:r>
              <a:rPr lang="en-US" dirty="0"/>
              <a:t>An online hotel booking system provides efficient, effective, and compliant operations to manage and monitor a hotel's data, customer bookings, and functions for a satisfactory guest experience</a:t>
            </a:r>
          </a:p>
          <a:p>
            <a:pPr marL="0" indent="0">
              <a:buNone/>
            </a:pPr>
            <a:endParaRPr lang="en-US" dirty="0"/>
          </a:p>
          <a:p>
            <a:pPr marL="0" indent="0">
              <a:buNone/>
            </a:pPr>
            <a:r>
              <a:rPr lang="en-US" dirty="0"/>
              <a:t>1.Admin Management:</a:t>
            </a:r>
          </a:p>
          <a:p>
            <a:pPr marL="0" indent="0">
              <a:buNone/>
            </a:pPr>
            <a:r>
              <a:rPr lang="en-US" dirty="0"/>
              <a:t>	• Managing hotel information</a:t>
            </a:r>
          </a:p>
          <a:p>
            <a:pPr marL="0" indent="0">
              <a:buNone/>
            </a:pPr>
            <a:r>
              <a:rPr lang="en-US" dirty="0"/>
              <a:t>	• Updating new hotel information</a:t>
            </a:r>
          </a:p>
          <a:p>
            <a:pPr marL="0" indent="0">
              <a:buNone/>
            </a:pPr>
            <a:r>
              <a:rPr lang="en-US" dirty="0"/>
              <a:t>	• Deleting hotel information</a:t>
            </a:r>
          </a:p>
          <a:p>
            <a:pPr marL="0" indent="0">
              <a:buNone/>
            </a:pPr>
            <a:r>
              <a:rPr lang="en-US" dirty="0"/>
              <a:t>	• Report generation</a:t>
            </a:r>
          </a:p>
          <a:p>
            <a:pPr marL="0" indent="0">
              <a:buNone/>
            </a:pPr>
            <a:r>
              <a:rPr lang="en-US" dirty="0"/>
              <a:t>	</a:t>
            </a:r>
          </a:p>
          <a:p>
            <a:pPr marL="0" indent="0">
              <a:buNone/>
            </a:pPr>
            <a:r>
              <a:rPr lang="en-US" dirty="0"/>
              <a:t>2.Customer Management:</a:t>
            </a:r>
          </a:p>
          <a:p>
            <a:pPr marL="0" indent="0">
              <a:buNone/>
            </a:pPr>
            <a:r>
              <a:rPr lang="en-US" dirty="0"/>
              <a:t>	• Viewing hotel information</a:t>
            </a:r>
          </a:p>
          <a:p>
            <a:pPr marL="0" indent="0">
              <a:buNone/>
            </a:pPr>
            <a:r>
              <a:rPr lang="en-US" dirty="0"/>
              <a:t>	• Searching nearby hotels</a:t>
            </a:r>
          </a:p>
          <a:p>
            <a:pPr marL="0" indent="0">
              <a:buNone/>
            </a:pPr>
            <a:r>
              <a:rPr lang="en-US" dirty="0"/>
              <a:t>	• Reserving hotels</a:t>
            </a:r>
          </a:p>
          <a:p>
            <a:pPr marL="0" indent="0">
              <a:buNone/>
            </a:pPr>
            <a:endParaRPr lang="en-US" sz="600" dirty="0"/>
          </a:p>
        </p:txBody>
      </p:sp>
      <p:pic>
        <p:nvPicPr>
          <p:cNvPr id="4" name="Picture 3" descr="A screenshot of a website&#10;&#10;Description automatically generated with medium confidence">
            <a:extLst>
              <a:ext uri="{FF2B5EF4-FFF2-40B4-BE49-F238E27FC236}">
                <a16:creationId xmlns:a16="http://schemas.microsoft.com/office/drawing/2014/main" id="{7C1DFDF2-CADF-51F5-CD26-CDA7BC723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571" y="251139"/>
            <a:ext cx="3822490" cy="2107148"/>
          </a:xfrm>
          <a:prstGeom prst="rect">
            <a:avLst/>
          </a:prstGeom>
        </p:spPr>
      </p:pic>
      <p:pic>
        <p:nvPicPr>
          <p:cNvPr id="6" name="Picture 5" descr="A screenshot of a hotel&#10;&#10;Description automatically generated">
            <a:extLst>
              <a:ext uri="{FF2B5EF4-FFF2-40B4-BE49-F238E27FC236}">
                <a16:creationId xmlns:a16="http://schemas.microsoft.com/office/drawing/2014/main" id="{9D6E1757-7C95-73E3-1E63-15A68D5E1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061" y="3538959"/>
            <a:ext cx="4128789" cy="2138368"/>
          </a:xfrm>
          <a:prstGeom prst="rect">
            <a:avLst/>
          </a:prstGeom>
        </p:spPr>
      </p:pic>
      <p:pic>
        <p:nvPicPr>
          <p:cNvPr id="8" name="Picture 7" descr="A screenshot of a hotel&#10;&#10;Description automatically generated with medium confidence">
            <a:extLst>
              <a:ext uri="{FF2B5EF4-FFF2-40B4-BE49-F238E27FC236}">
                <a16:creationId xmlns:a16="http://schemas.microsoft.com/office/drawing/2014/main" id="{52240891-516C-388F-01B5-A761CE8FD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330" y="3496469"/>
            <a:ext cx="3639891" cy="2006490"/>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F8E9E194-7382-87C0-1B8D-AD68E3E069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3211" y="231986"/>
            <a:ext cx="3822490" cy="2040254"/>
          </a:xfrm>
          <a:prstGeom prst="rect">
            <a:avLst/>
          </a:prstGeom>
        </p:spPr>
      </p:pic>
    </p:spTree>
    <p:extLst>
      <p:ext uri="{BB962C8B-B14F-4D97-AF65-F5344CB8AC3E}">
        <p14:creationId xmlns:p14="http://schemas.microsoft.com/office/powerpoint/2010/main" val="3371424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1AB5B-EFF1-5FE1-ED6D-91CA0FC8CA08}"/>
              </a:ext>
            </a:extLst>
          </p:cNvPr>
          <p:cNvSpPr>
            <a:spLocks noGrp="1"/>
          </p:cNvSpPr>
          <p:nvPr>
            <p:ph type="title"/>
          </p:nvPr>
        </p:nvSpPr>
        <p:spPr>
          <a:xfrm>
            <a:off x="725393" y="318052"/>
            <a:ext cx="3100136" cy="1474402"/>
          </a:xfrm>
        </p:spPr>
        <p:txBody>
          <a:bodyPr>
            <a:normAutofit/>
          </a:bodyPr>
          <a:lstStyle/>
          <a:p>
            <a:r>
              <a:rPr lang="en-US" sz="4400" b="1" dirty="0">
                <a:solidFill>
                  <a:srgbClr val="2A2D5C"/>
                </a:solidFill>
              </a:rPr>
              <a:t>TRANSPORT SERVICES</a:t>
            </a:r>
            <a:endParaRPr lang="en-IO" sz="4400" b="1" dirty="0">
              <a:solidFill>
                <a:srgbClr val="2A2D5C"/>
              </a:solidFill>
            </a:endParaRPr>
          </a:p>
        </p:txBody>
      </p:sp>
      <p:sp>
        <p:nvSpPr>
          <p:cNvPr id="3" name="Content Placeholder 2">
            <a:extLst>
              <a:ext uri="{FF2B5EF4-FFF2-40B4-BE49-F238E27FC236}">
                <a16:creationId xmlns:a16="http://schemas.microsoft.com/office/drawing/2014/main" id="{51BC2E51-B8A5-1DC6-EDF8-9D0761660864}"/>
              </a:ext>
            </a:extLst>
          </p:cNvPr>
          <p:cNvSpPr>
            <a:spLocks noGrp="1"/>
          </p:cNvSpPr>
          <p:nvPr>
            <p:ph idx="1"/>
          </p:nvPr>
        </p:nvSpPr>
        <p:spPr>
          <a:xfrm>
            <a:off x="40135" y="1942716"/>
            <a:ext cx="3910151" cy="3954720"/>
          </a:xfrm>
        </p:spPr>
        <p:txBody>
          <a:bodyPr>
            <a:normAutofit/>
          </a:bodyPr>
          <a:lstStyle/>
          <a:p>
            <a:pPr marL="0" indent="0">
              <a:buNone/>
            </a:pPr>
            <a:r>
              <a:rPr lang="en-US" dirty="0"/>
              <a:t>We provide a safe and efficient transportation experience for passengers and drivers, with features such as ride scheduling,</a:t>
            </a:r>
          </a:p>
          <a:p>
            <a:pPr marL="0" indent="0">
              <a:buNone/>
            </a:pPr>
            <a:r>
              <a:rPr lang="en-US" dirty="0"/>
              <a:t>	• Managing rides </a:t>
            </a:r>
          </a:p>
          <a:p>
            <a:pPr marL="0" indent="0">
              <a:buNone/>
            </a:pPr>
            <a:r>
              <a:rPr lang="en-US" dirty="0"/>
              <a:t>	• Real-time tracking</a:t>
            </a:r>
          </a:p>
          <a:p>
            <a:pPr marL="0" indent="0">
              <a:buNone/>
            </a:pPr>
            <a:r>
              <a:rPr lang="en-US" dirty="0"/>
              <a:t>	• Payment processing</a:t>
            </a:r>
          </a:p>
          <a:p>
            <a:pPr marL="0" indent="0">
              <a:buNone/>
            </a:pPr>
            <a:r>
              <a:rPr lang="en-US" dirty="0"/>
              <a:t>	• Ratings</a:t>
            </a:r>
          </a:p>
          <a:p>
            <a:pPr marL="0" indent="0">
              <a:buNone/>
            </a:pPr>
            <a:r>
              <a:rPr lang="en-US" dirty="0"/>
              <a:t>	• Safety features</a:t>
            </a:r>
          </a:p>
          <a:p>
            <a:pPr marL="0" indent="0">
              <a:buNone/>
            </a:pPr>
            <a:r>
              <a:rPr lang="en-US" dirty="0"/>
              <a:t>	• Driver Management</a:t>
            </a:r>
            <a:endParaRPr lang="en-IO" dirty="0"/>
          </a:p>
        </p:txBody>
      </p:sp>
      <p:pic>
        <p:nvPicPr>
          <p:cNvPr id="5" name="Picture 4" descr="A screenshot of a computer&#10;&#10;Description automatically generated">
            <a:extLst>
              <a:ext uri="{FF2B5EF4-FFF2-40B4-BE49-F238E27FC236}">
                <a16:creationId xmlns:a16="http://schemas.microsoft.com/office/drawing/2014/main" id="{F3D6D072-6BD6-4678-4347-3C6BDB0D5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508" y="3354512"/>
            <a:ext cx="4208498" cy="2367280"/>
          </a:xfrm>
          <a:prstGeom prst="rect">
            <a:avLst/>
          </a:prstGeom>
        </p:spPr>
      </p:pic>
      <p:pic>
        <p:nvPicPr>
          <p:cNvPr id="7" name="Picture 6" descr="A computer screen shot of a car&#10;&#10;Description automatically generated with low confidence">
            <a:extLst>
              <a:ext uri="{FF2B5EF4-FFF2-40B4-BE49-F238E27FC236}">
                <a16:creationId xmlns:a16="http://schemas.microsoft.com/office/drawing/2014/main" id="{C2F49B37-B345-A190-DD86-05CC4FFCE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130" y="165879"/>
            <a:ext cx="5145751" cy="2894485"/>
          </a:xfrm>
          <a:prstGeom prst="rect">
            <a:avLst/>
          </a:prstGeom>
        </p:spPr>
      </p:pic>
      <p:pic>
        <p:nvPicPr>
          <p:cNvPr id="9" name="Picture 8" descr="A computer screen shot of a car&#10;&#10;Description automatically generated with medium confidence">
            <a:extLst>
              <a:ext uri="{FF2B5EF4-FFF2-40B4-BE49-F238E27FC236}">
                <a16:creationId xmlns:a16="http://schemas.microsoft.com/office/drawing/2014/main" id="{B718B834-7D37-A356-1546-47459DF20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1726" y="3387490"/>
            <a:ext cx="4043378" cy="2274400"/>
          </a:xfrm>
          <a:prstGeom prst="rect">
            <a:avLst/>
          </a:prstGeom>
        </p:spPr>
      </p:pic>
    </p:spTree>
    <p:extLst>
      <p:ext uri="{BB962C8B-B14F-4D97-AF65-F5344CB8AC3E}">
        <p14:creationId xmlns:p14="http://schemas.microsoft.com/office/powerpoint/2010/main" val="915506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01F87-E6EA-98AF-42CD-A7EABCC78BF8}"/>
              </a:ext>
            </a:extLst>
          </p:cNvPr>
          <p:cNvSpPr>
            <a:spLocks noGrp="1"/>
          </p:cNvSpPr>
          <p:nvPr>
            <p:ph type="title"/>
          </p:nvPr>
        </p:nvSpPr>
        <p:spPr>
          <a:xfrm>
            <a:off x="144465" y="195943"/>
            <a:ext cx="4026318" cy="1315616"/>
          </a:xfrm>
        </p:spPr>
        <p:txBody>
          <a:bodyPr anchor="ctr">
            <a:normAutofit fontScale="90000"/>
          </a:bodyPr>
          <a:lstStyle/>
          <a:p>
            <a:pPr algn="ctr"/>
            <a:r>
              <a:rPr lang="en-US" b="1" dirty="0">
                <a:solidFill>
                  <a:srgbClr val="FFFFFF"/>
                </a:solidFill>
              </a:rPr>
              <a:t>TOUR MANAGEMENT</a:t>
            </a:r>
            <a:endParaRPr lang="en-IO" b="1" dirty="0">
              <a:solidFill>
                <a:srgbClr val="FFFFFF"/>
              </a:solidFill>
            </a:endParaRPr>
          </a:p>
        </p:txBody>
      </p:sp>
      <p:sp>
        <p:nvSpPr>
          <p:cNvPr id="3" name="Content Placeholder 2">
            <a:extLst>
              <a:ext uri="{FF2B5EF4-FFF2-40B4-BE49-F238E27FC236}">
                <a16:creationId xmlns:a16="http://schemas.microsoft.com/office/drawing/2014/main" id="{30E6D628-7019-8845-BAF6-93165F4B3E6A}"/>
              </a:ext>
            </a:extLst>
          </p:cNvPr>
          <p:cNvSpPr>
            <a:spLocks noGrp="1"/>
          </p:cNvSpPr>
          <p:nvPr>
            <p:ph idx="1"/>
          </p:nvPr>
        </p:nvSpPr>
        <p:spPr>
          <a:xfrm>
            <a:off x="6883401" y="3676052"/>
            <a:ext cx="4516920" cy="2375756"/>
          </a:xfrm>
        </p:spPr>
        <p:txBody>
          <a:bodyPr anchor="t">
            <a:normAutofit/>
          </a:bodyPr>
          <a:lstStyle/>
          <a:p>
            <a:pPr marL="0" indent="0">
              <a:buNone/>
            </a:pPr>
            <a:r>
              <a:rPr lang="en-US" dirty="0"/>
              <a:t>• Create new tour packages</a:t>
            </a:r>
          </a:p>
          <a:p>
            <a:pPr marL="0" indent="0">
              <a:buNone/>
            </a:pPr>
            <a:r>
              <a:rPr lang="en-US" dirty="0"/>
              <a:t>• Update the details of the tour packages </a:t>
            </a:r>
          </a:p>
          <a:p>
            <a:pPr marL="0" indent="0">
              <a:buNone/>
            </a:pPr>
            <a:r>
              <a:rPr lang="en-US" dirty="0"/>
              <a:t>• View tour packages </a:t>
            </a:r>
          </a:p>
          <a:p>
            <a:pPr marL="0" indent="0">
              <a:buNone/>
            </a:pPr>
            <a:r>
              <a:rPr lang="en-US" dirty="0"/>
              <a:t>• Delete existing tour packages</a:t>
            </a:r>
            <a:endParaRPr lang="en-IO" dirty="0"/>
          </a:p>
        </p:txBody>
      </p:sp>
      <p:pic>
        <p:nvPicPr>
          <p:cNvPr id="6" name="Picture 5" descr="A screenshot of a computer&#10;&#10;Description automatically generated">
            <a:extLst>
              <a:ext uri="{FF2B5EF4-FFF2-40B4-BE49-F238E27FC236}">
                <a16:creationId xmlns:a16="http://schemas.microsoft.com/office/drawing/2014/main" id="{4B0F2140-2537-A4C6-49FA-2EC01012C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52" y="621548"/>
            <a:ext cx="3948210" cy="222086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8DDBD0C-E64D-B9B4-090E-744400312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40" y="1511559"/>
            <a:ext cx="3618482" cy="203539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E6DEF666-A3FF-2B9A-A065-54F1E4BDD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01" y="3844873"/>
            <a:ext cx="3618482" cy="203539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CB913C77-AF04-5065-A956-C3103D1402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1992" y="676236"/>
            <a:ext cx="3753763" cy="2111492"/>
          </a:xfrm>
          <a:prstGeom prst="rect">
            <a:avLst/>
          </a:prstGeom>
        </p:spPr>
      </p:pic>
    </p:spTree>
    <p:extLst>
      <p:ext uri="{BB962C8B-B14F-4D97-AF65-F5344CB8AC3E}">
        <p14:creationId xmlns:p14="http://schemas.microsoft.com/office/powerpoint/2010/main" val="7961577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2417-EFFA-3916-406E-B37C207F22FA}"/>
              </a:ext>
            </a:extLst>
          </p:cNvPr>
          <p:cNvSpPr>
            <a:spLocks noGrp="1"/>
          </p:cNvSpPr>
          <p:nvPr>
            <p:ph type="title"/>
          </p:nvPr>
        </p:nvSpPr>
        <p:spPr>
          <a:xfrm>
            <a:off x="7997246" y="1095736"/>
            <a:ext cx="4025898" cy="1567299"/>
          </a:xfrm>
        </p:spPr>
        <p:txBody>
          <a:bodyPr anchor="t">
            <a:normAutofit/>
          </a:bodyPr>
          <a:lstStyle/>
          <a:p>
            <a:r>
              <a:rPr lang="en-US" b="1" dirty="0"/>
              <a:t>FLIGHT DETAILS MANAGEMENT</a:t>
            </a:r>
            <a:endParaRPr lang="en-IO" b="1" dirty="0"/>
          </a:p>
        </p:txBody>
      </p:sp>
      <p:sp>
        <p:nvSpPr>
          <p:cNvPr id="3" name="Content Placeholder 2">
            <a:extLst>
              <a:ext uri="{FF2B5EF4-FFF2-40B4-BE49-F238E27FC236}">
                <a16:creationId xmlns:a16="http://schemas.microsoft.com/office/drawing/2014/main" id="{6A8833E2-92E0-BAEB-9C31-D6BDCB856348}"/>
              </a:ext>
            </a:extLst>
          </p:cNvPr>
          <p:cNvSpPr>
            <a:spLocks noGrp="1"/>
          </p:cNvSpPr>
          <p:nvPr>
            <p:ph idx="1"/>
          </p:nvPr>
        </p:nvSpPr>
        <p:spPr>
          <a:xfrm>
            <a:off x="6401835" y="3640431"/>
            <a:ext cx="4809064" cy="2025423"/>
          </a:xfrm>
        </p:spPr>
        <p:txBody>
          <a:bodyPr>
            <a:noAutofit/>
          </a:bodyPr>
          <a:lstStyle/>
          <a:p>
            <a:pPr>
              <a:buFont typeface="Wingdings" panose="05000000000000000000" pitchFamily="2" charset="2"/>
              <a:buChar char="§"/>
            </a:pPr>
            <a:r>
              <a:rPr lang="en-US" sz="2400" dirty="0"/>
              <a:t>Admin Maintain un updated flight schedule</a:t>
            </a:r>
          </a:p>
          <a:p>
            <a:pPr>
              <a:buFont typeface="Wingdings" panose="05000000000000000000" pitchFamily="2" charset="2"/>
              <a:buChar char="§"/>
            </a:pPr>
            <a:r>
              <a:rPr lang="en-US" sz="2400" dirty="0"/>
              <a:t>Customer makes inquiries.</a:t>
            </a:r>
          </a:p>
          <a:p>
            <a:pPr>
              <a:buFont typeface="Wingdings" panose="05000000000000000000" pitchFamily="2" charset="2"/>
              <a:buChar char="§"/>
            </a:pPr>
            <a:r>
              <a:rPr lang="en-US" sz="2400" dirty="0"/>
              <a:t>Admin Manage customer’s inquiries.</a:t>
            </a:r>
          </a:p>
          <a:p>
            <a:pPr>
              <a:buFont typeface="Wingdings" panose="05000000000000000000" pitchFamily="2" charset="2"/>
              <a:buChar char="§"/>
            </a:pPr>
            <a:r>
              <a:rPr lang="en-US" sz="2400" dirty="0"/>
              <a:t>Admin Reserve seats for customers</a:t>
            </a:r>
            <a:endParaRPr lang="en-IO" sz="2400" dirty="0"/>
          </a:p>
        </p:txBody>
      </p:sp>
      <p:pic>
        <p:nvPicPr>
          <p:cNvPr id="7" name="Picture 6" descr="A screenshot of a computer&#10;&#10;Description automatically generated with medium confidence">
            <a:extLst>
              <a:ext uri="{FF2B5EF4-FFF2-40B4-BE49-F238E27FC236}">
                <a16:creationId xmlns:a16="http://schemas.microsoft.com/office/drawing/2014/main" id="{BA626F37-1ADC-1D31-4E5A-346623878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1" y="55711"/>
            <a:ext cx="4371861" cy="2080049"/>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79A865B9-CB7E-0605-7914-9F3F2A19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89" y="2238401"/>
            <a:ext cx="4271073" cy="2025423"/>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21860ED6-B4D7-F4A3-11FE-F5FDDF55A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201" y="4503515"/>
            <a:ext cx="4183872" cy="1993876"/>
          </a:xfrm>
          <a:prstGeom prst="rect">
            <a:avLst/>
          </a:prstGeom>
        </p:spPr>
      </p:pic>
    </p:spTree>
    <p:extLst>
      <p:ext uri="{BB962C8B-B14F-4D97-AF65-F5344CB8AC3E}">
        <p14:creationId xmlns:p14="http://schemas.microsoft.com/office/powerpoint/2010/main" val="2745572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Letter&#10;&#10;Description automatically generated with medium confidence">
            <a:extLst>
              <a:ext uri="{FF2B5EF4-FFF2-40B4-BE49-F238E27FC236}">
                <a16:creationId xmlns:a16="http://schemas.microsoft.com/office/drawing/2014/main" id="{053C35D7-E7E6-6680-9F5D-47A279BB6CA1}"/>
              </a:ext>
            </a:extLst>
          </p:cNvPr>
          <p:cNvPicPr>
            <a:picLocks noChangeAspect="1"/>
          </p:cNvPicPr>
          <p:nvPr/>
        </p:nvPicPr>
        <p:blipFill rotWithShape="1">
          <a:blip r:embed="rId2">
            <a:extLst>
              <a:ext uri="{28A0092B-C50C-407E-A947-70E740481C1C}">
                <a14:useLocalDpi xmlns:a14="http://schemas.microsoft.com/office/drawing/2010/main" val="0"/>
              </a:ext>
            </a:extLst>
          </a:blip>
          <a:srcRect l="11281" r="13628" b="2"/>
          <a:stretch/>
        </p:blipFill>
        <p:spPr>
          <a:xfrm>
            <a:off x="4808765" y="10"/>
            <a:ext cx="7383236" cy="6857990"/>
          </a:xfrm>
          <a:prstGeom prst="rect">
            <a:avLst/>
          </a:prstGeom>
        </p:spPr>
      </p:pic>
      <p:sp>
        <p:nvSpPr>
          <p:cNvPr id="2" name="Title 1">
            <a:extLst>
              <a:ext uri="{FF2B5EF4-FFF2-40B4-BE49-F238E27FC236}">
                <a16:creationId xmlns:a16="http://schemas.microsoft.com/office/drawing/2014/main" id="{C81B1647-5529-431E-7879-476BE581B58D}"/>
              </a:ext>
            </a:extLst>
          </p:cNvPr>
          <p:cNvSpPr>
            <a:spLocks noGrp="1"/>
          </p:cNvSpPr>
          <p:nvPr>
            <p:ph type="title"/>
          </p:nvPr>
        </p:nvSpPr>
        <p:spPr>
          <a:xfrm>
            <a:off x="804673" y="365125"/>
            <a:ext cx="6179700" cy="1325563"/>
          </a:xfrm>
        </p:spPr>
        <p:txBody>
          <a:bodyPr>
            <a:normAutofit fontScale="90000"/>
          </a:bodyPr>
          <a:lstStyle/>
          <a:p>
            <a:r>
              <a:rPr lang="en-US" b="1" dirty="0"/>
              <a:t>FLIGHT TICKET RESERVATION</a:t>
            </a:r>
            <a:endParaRPr lang="en-IO" b="1" dirty="0"/>
          </a:p>
        </p:txBody>
      </p:sp>
      <p:sp>
        <p:nvSpPr>
          <p:cNvPr id="9" name="Content Placeholder 8">
            <a:extLst>
              <a:ext uri="{FF2B5EF4-FFF2-40B4-BE49-F238E27FC236}">
                <a16:creationId xmlns:a16="http://schemas.microsoft.com/office/drawing/2014/main" id="{3AA6CAE7-0F80-74F3-180A-DD86BEA31982}"/>
              </a:ext>
            </a:extLst>
          </p:cNvPr>
          <p:cNvSpPr>
            <a:spLocks noGrp="1"/>
          </p:cNvSpPr>
          <p:nvPr>
            <p:ph idx="1"/>
          </p:nvPr>
        </p:nvSpPr>
        <p:spPr>
          <a:xfrm>
            <a:off x="804673" y="2022601"/>
            <a:ext cx="4655602" cy="4154361"/>
          </a:xfrm>
        </p:spPr>
        <p:txBody>
          <a:bodyPr>
            <a:normAutofit/>
          </a:bodyPr>
          <a:lstStyle/>
          <a:p>
            <a:endParaRPr lang="en-US" sz="2000" dirty="0"/>
          </a:p>
        </p:txBody>
      </p:sp>
    </p:spTree>
    <p:extLst>
      <p:ext uri="{BB962C8B-B14F-4D97-AF65-F5344CB8AC3E}">
        <p14:creationId xmlns:p14="http://schemas.microsoft.com/office/powerpoint/2010/main" val="239665349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0E01-418A-095F-FC89-6A6BFB28AB69}"/>
              </a:ext>
            </a:extLst>
          </p:cNvPr>
          <p:cNvSpPr>
            <a:spLocks noGrp="1"/>
          </p:cNvSpPr>
          <p:nvPr>
            <p:ph type="title"/>
          </p:nvPr>
        </p:nvSpPr>
        <p:spPr>
          <a:xfrm>
            <a:off x="4807784" y="263527"/>
            <a:ext cx="5453742" cy="1450757"/>
          </a:xfrm>
        </p:spPr>
        <p:txBody>
          <a:bodyPr>
            <a:normAutofit/>
          </a:bodyPr>
          <a:lstStyle/>
          <a:p>
            <a:r>
              <a:rPr lang="en-US" b="1" dirty="0"/>
              <a:t>PAYMENT SYSTEM</a:t>
            </a:r>
            <a:endParaRPr lang="en-IO" b="1" dirty="0"/>
          </a:p>
        </p:txBody>
      </p:sp>
      <p:sp>
        <p:nvSpPr>
          <p:cNvPr id="9" name="Content Placeholder 8">
            <a:extLst>
              <a:ext uri="{FF2B5EF4-FFF2-40B4-BE49-F238E27FC236}">
                <a16:creationId xmlns:a16="http://schemas.microsoft.com/office/drawing/2014/main" id="{D2041750-BC8B-9414-8551-64899954D54A}"/>
              </a:ext>
            </a:extLst>
          </p:cNvPr>
          <p:cNvSpPr>
            <a:spLocks noGrp="1"/>
          </p:cNvSpPr>
          <p:nvPr>
            <p:ph idx="1"/>
          </p:nvPr>
        </p:nvSpPr>
        <p:spPr>
          <a:xfrm>
            <a:off x="7534655" y="2198914"/>
            <a:ext cx="4015087" cy="3670180"/>
          </a:xfrm>
        </p:spPr>
        <p:txBody>
          <a:bodyPr>
            <a:normAutofit/>
          </a:bodyPr>
          <a:lstStyle/>
          <a:p>
            <a:pPr>
              <a:buFont typeface="Wingdings" panose="05000000000000000000" pitchFamily="2" charset="2"/>
              <a:buChar char="§"/>
            </a:pPr>
            <a:r>
              <a:rPr lang="en-IO" dirty="0">
                <a:effectLst/>
                <a:latin typeface="Calibri" panose="020F0502020204030204" pitchFamily="34" charset="0"/>
                <a:ea typeface="Calibri" panose="020F0502020204030204" pitchFamily="34" charset="0"/>
                <a:cs typeface="Times New Roman" panose="02020603050405020304" pitchFamily="18" charset="0"/>
              </a:rPr>
              <a:t>Payment Gateway Integration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IO" dirty="0">
                <a:effectLst/>
                <a:latin typeface="Calibri" panose="020F0502020204030204" pitchFamily="34" charset="0"/>
                <a:ea typeface="Calibri" panose="020F0502020204030204" pitchFamily="34" charset="0"/>
                <a:cs typeface="Times New Roman" panose="02020603050405020304" pitchFamily="18" charset="0"/>
              </a:rPr>
              <a:t>Payment Processing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IO" dirty="0">
                <a:effectLst/>
                <a:latin typeface="Calibri" panose="020F0502020204030204" pitchFamily="34" charset="0"/>
                <a:ea typeface="Calibri" panose="020F0502020204030204" pitchFamily="34" charset="0"/>
                <a:cs typeface="Times New Roman" panose="02020603050405020304" pitchFamily="18" charset="0"/>
              </a:rPr>
              <a:t>Fraud Detection and Prevention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IO" dirty="0">
                <a:effectLst/>
                <a:latin typeface="Calibri" panose="020F0502020204030204" pitchFamily="34" charset="0"/>
                <a:ea typeface="Calibri" panose="020F0502020204030204" pitchFamily="34" charset="0"/>
                <a:cs typeface="Times New Roman" panose="02020603050405020304" pitchFamily="18" charset="0"/>
              </a:rPr>
              <a:t>Payment Reconciliation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IO" dirty="0">
                <a:effectLst/>
                <a:latin typeface="Calibri" panose="020F0502020204030204" pitchFamily="34" charset="0"/>
                <a:ea typeface="Calibri" panose="020F0502020204030204" pitchFamily="34" charset="0"/>
                <a:cs typeface="Times New Roman" panose="02020603050405020304" pitchFamily="18" charset="0"/>
              </a:rPr>
              <a:t>Payment Refunds and Cancellations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US" dirty="0">
                <a:effectLst/>
                <a:latin typeface="Calibri" panose="020F0502020204030204" pitchFamily="34" charset="0"/>
                <a:ea typeface="Calibri" panose="020F0502020204030204" pitchFamily="34" charset="0"/>
              </a:rPr>
              <a:t>Compliance with Regulations</a:t>
            </a:r>
            <a:endParaRPr lang="en-IO" dirty="0">
              <a:effectLst/>
              <a:latin typeface="Calibri" panose="020F0502020204030204" pitchFamily="34" charset="0"/>
              <a:ea typeface="Calibri" panose="020F0502020204030204" pitchFamily="34" charset="0"/>
            </a:endParaRPr>
          </a:p>
          <a:p>
            <a:pPr>
              <a:buFont typeface="Wingdings" panose="05000000000000000000" pitchFamily="2" charset="2"/>
              <a:buChar char="§"/>
            </a:pPr>
            <a:r>
              <a:rPr lang="en-IO" dirty="0">
                <a:effectLst/>
                <a:latin typeface="Calibri" panose="020F0502020204030204" pitchFamily="34" charset="0"/>
                <a:ea typeface="Calibri" panose="020F0502020204030204" pitchFamily="34" charset="0"/>
                <a:cs typeface="Times New Roman" panose="02020603050405020304" pitchFamily="18" charset="0"/>
              </a:rPr>
              <a:t>Reporting and Analytics</a:t>
            </a:r>
            <a:endParaRPr lang="en-US" dirty="0"/>
          </a:p>
        </p:txBody>
      </p:sp>
      <p:pic>
        <p:nvPicPr>
          <p:cNvPr id="6" name="Picture 5">
            <a:extLst>
              <a:ext uri="{FF2B5EF4-FFF2-40B4-BE49-F238E27FC236}">
                <a16:creationId xmlns:a16="http://schemas.microsoft.com/office/drawing/2014/main" id="{55EA4707-201B-F7EB-FED0-7D4ED1FEF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12" y="263527"/>
            <a:ext cx="3097788" cy="3335209"/>
          </a:xfrm>
          <a:prstGeom prst="rect">
            <a:avLst/>
          </a:prstGeom>
        </p:spPr>
      </p:pic>
      <p:pic>
        <p:nvPicPr>
          <p:cNvPr id="8" name="Picture 7" descr="A close-up of a payment&#10;&#10;Description automatically generated with low confidence">
            <a:extLst>
              <a:ext uri="{FF2B5EF4-FFF2-40B4-BE49-F238E27FC236}">
                <a16:creationId xmlns:a16="http://schemas.microsoft.com/office/drawing/2014/main" id="{CF5DABE8-7C03-6F90-E751-CF7EDBA45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644" y="4396720"/>
            <a:ext cx="3097789" cy="1907996"/>
          </a:xfrm>
          <a:prstGeom prst="rect">
            <a:avLst/>
          </a:prstGeom>
        </p:spPr>
      </p:pic>
      <p:pic>
        <p:nvPicPr>
          <p:cNvPr id="11" name="Picture 10" descr="A screenshot of a phone&#10;&#10;Description automatically generated with medium confidence">
            <a:extLst>
              <a:ext uri="{FF2B5EF4-FFF2-40B4-BE49-F238E27FC236}">
                <a16:creationId xmlns:a16="http://schemas.microsoft.com/office/drawing/2014/main" id="{42540F6B-1B42-AFB3-E6D0-35217F707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559" y="2198914"/>
            <a:ext cx="3144731" cy="3335208"/>
          </a:xfrm>
          <a:prstGeom prst="rect">
            <a:avLst/>
          </a:prstGeom>
        </p:spPr>
      </p:pic>
    </p:spTree>
    <p:extLst>
      <p:ext uri="{BB962C8B-B14F-4D97-AF65-F5344CB8AC3E}">
        <p14:creationId xmlns:p14="http://schemas.microsoft.com/office/powerpoint/2010/main" val="248736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44C3061-D558-447B-A988-09ECE1446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339771-9C8F-497E-8974-E09A86FEE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4E5C6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3D1C59B-D1C2-1E72-C0DB-BCAD76A19917}"/>
              </a:ext>
            </a:extLst>
          </p:cNvPr>
          <p:cNvSpPr>
            <a:spLocks noGrp="1"/>
          </p:cNvSpPr>
          <p:nvPr>
            <p:ph type="title"/>
          </p:nvPr>
        </p:nvSpPr>
        <p:spPr>
          <a:xfrm>
            <a:off x="492371" y="868681"/>
            <a:ext cx="3084844" cy="1376526"/>
          </a:xfrm>
        </p:spPr>
        <p:txBody>
          <a:bodyPr>
            <a:normAutofit/>
          </a:bodyPr>
          <a:lstStyle/>
          <a:p>
            <a:r>
              <a:rPr lang="en-US" sz="3600" b="1" dirty="0">
                <a:solidFill>
                  <a:srgbClr val="FFFFFF"/>
                </a:solidFill>
              </a:rPr>
              <a:t>GUIDER MANAGEMENT</a:t>
            </a:r>
            <a:endParaRPr lang="en-IO" sz="3600" b="1" dirty="0">
              <a:solidFill>
                <a:srgbClr val="FFFFFF"/>
              </a:solidFill>
            </a:endParaRPr>
          </a:p>
        </p:txBody>
      </p:sp>
      <p:sp>
        <p:nvSpPr>
          <p:cNvPr id="9" name="Content Placeholder 8">
            <a:extLst>
              <a:ext uri="{FF2B5EF4-FFF2-40B4-BE49-F238E27FC236}">
                <a16:creationId xmlns:a16="http://schemas.microsoft.com/office/drawing/2014/main" id="{10AD3589-39B2-A741-7956-8C23511879E6}"/>
              </a:ext>
            </a:extLst>
          </p:cNvPr>
          <p:cNvSpPr>
            <a:spLocks noGrp="1"/>
          </p:cNvSpPr>
          <p:nvPr>
            <p:ph idx="1"/>
          </p:nvPr>
        </p:nvSpPr>
        <p:spPr>
          <a:xfrm>
            <a:off x="492371" y="2653800"/>
            <a:ext cx="3084844" cy="3335519"/>
          </a:xfrm>
        </p:spPr>
        <p:txBody>
          <a:bodyPr>
            <a:normAutofit/>
          </a:bodyPr>
          <a:lstStyle/>
          <a:p>
            <a:pPr>
              <a:buFont typeface="Wingdings" panose="05000000000000000000" pitchFamily="2" charset="2"/>
              <a:buChar char="§"/>
            </a:pPr>
            <a:r>
              <a:rPr lang="en-US" dirty="0">
                <a:solidFill>
                  <a:srgbClr val="FFFFFF"/>
                </a:solidFill>
              </a:rPr>
              <a:t>Admin give guider details</a:t>
            </a:r>
          </a:p>
          <a:p>
            <a:pPr>
              <a:buFont typeface="Wingdings" panose="05000000000000000000" pitchFamily="2" charset="2"/>
              <a:buChar char="§"/>
            </a:pPr>
            <a:r>
              <a:rPr lang="en-US" dirty="0">
                <a:solidFill>
                  <a:srgbClr val="FFFFFF"/>
                </a:solidFill>
              </a:rPr>
              <a:t>Admin show guider profile</a:t>
            </a:r>
          </a:p>
          <a:p>
            <a:pPr>
              <a:buFont typeface="Wingdings" panose="05000000000000000000" pitchFamily="2" charset="2"/>
              <a:buChar char="§"/>
            </a:pPr>
            <a:r>
              <a:rPr lang="en-US" dirty="0">
                <a:solidFill>
                  <a:srgbClr val="FFFFFF"/>
                </a:solidFill>
              </a:rPr>
              <a:t>Customers can communicate with guider directly</a:t>
            </a:r>
          </a:p>
          <a:p>
            <a:pPr>
              <a:buFont typeface="Wingdings" panose="05000000000000000000" pitchFamily="2" charset="2"/>
              <a:buChar char="§"/>
            </a:pPr>
            <a:r>
              <a:rPr lang="en-US" dirty="0">
                <a:solidFill>
                  <a:srgbClr val="FFFFFF"/>
                </a:solidFill>
              </a:rPr>
              <a:t>Enquiries can be updated or deleted depending on customer preference</a:t>
            </a:r>
          </a:p>
        </p:txBody>
      </p:sp>
      <p:sp>
        <p:nvSpPr>
          <p:cNvPr id="18" name="Rectangle 17">
            <a:extLst>
              <a:ext uri="{FF2B5EF4-FFF2-40B4-BE49-F238E27FC236}">
                <a16:creationId xmlns:a16="http://schemas.microsoft.com/office/drawing/2014/main" id="{BDB54B0B-6CFB-4B92-A5DC-5DCD05BE5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CD1648"/>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screenshot of a computer&#10;&#10;Description automatically generated with medium confidence">
            <a:extLst>
              <a:ext uri="{FF2B5EF4-FFF2-40B4-BE49-F238E27FC236}">
                <a16:creationId xmlns:a16="http://schemas.microsoft.com/office/drawing/2014/main" id="{792ED09F-7669-070C-BEE8-483557F94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5846" y="86284"/>
            <a:ext cx="4530361" cy="2072640"/>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83144A1-4CFB-718A-2047-05D86363B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621" y="2245207"/>
            <a:ext cx="6541008" cy="1966391"/>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F768F984-4404-38E9-F7E6-4B92C24B6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161" y="4716462"/>
            <a:ext cx="5910072" cy="1846898"/>
          </a:xfrm>
          <a:prstGeom prst="rect">
            <a:avLst/>
          </a:prstGeom>
        </p:spPr>
      </p:pic>
    </p:spTree>
    <p:extLst>
      <p:ext uri="{BB962C8B-B14F-4D97-AF65-F5344CB8AC3E}">
        <p14:creationId xmlns:p14="http://schemas.microsoft.com/office/powerpoint/2010/main" val="3131377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52613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524A359-3CA3-C650-90EE-7FB430A1BE0B}"/>
              </a:ext>
            </a:extLst>
          </p:cNvPr>
          <p:cNvSpPr>
            <a:spLocks noGrp="1"/>
          </p:cNvSpPr>
          <p:nvPr>
            <p:ph type="title"/>
          </p:nvPr>
        </p:nvSpPr>
        <p:spPr>
          <a:xfrm>
            <a:off x="477622" y="393602"/>
            <a:ext cx="3084844" cy="1391517"/>
          </a:xfrm>
        </p:spPr>
        <p:txBody>
          <a:bodyPr>
            <a:normAutofit/>
          </a:bodyPr>
          <a:lstStyle/>
          <a:p>
            <a:r>
              <a:rPr lang="en-US" sz="3600" b="1" dirty="0">
                <a:solidFill>
                  <a:srgbClr val="FFFFFF"/>
                </a:solidFill>
                <a:effectLst/>
                <a:latin typeface="+mn-lt"/>
                <a:ea typeface="Calibri" panose="020F0502020204030204" pitchFamily="34" charset="0"/>
                <a:cs typeface="Times New Roman" panose="02020603050405020304" pitchFamily="18" charset="0"/>
              </a:rPr>
              <a:t>CUSTOMER FEEDBACK</a:t>
            </a:r>
            <a:endParaRPr lang="en-IO" sz="3600" b="1" dirty="0">
              <a:solidFill>
                <a:srgbClr val="FFFFFF"/>
              </a:solidFill>
            </a:endParaRPr>
          </a:p>
        </p:txBody>
      </p:sp>
      <p:sp>
        <p:nvSpPr>
          <p:cNvPr id="3" name="Content Placeholder 2">
            <a:extLst>
              <a:ext uri="{FF2B5EF4-FFF2-40B4-BE49-F238E27FC236}">
                <a16:creationId xmlns:a16="http://schemas.microsoft.com/office/drawing/2014/main" id="{AED391F9-9DA9-3F30-C349-C3B8F259AEDC}"/>
              </a:ext>
            </a:extLst>
          </p:cNvPr>
          <p:cNvSpPr>
            <a:spLocks noGrp="1"/>
          </p:cNvSpPr>
          <p:nvPr>
            <p:ph idx="1"/>
          </p:nvPr>
        </p:nvSpPr>
        <p:spPr>
          <a:xfrm>
            <a:off x="492371" y="1785119"/>
            <a:ext cx="3366412" cy="4679279"/>
          </a:xfrm>
        </p:spPr>
        <p:txBody>
          <a:bodyPr>
            <a:normAutofit/>
          </a:bodyPr>
          <a:lstStyle/>
          <a:p>
            <a:pPr marL="342900" lvl="0" indent="-342900">
              <a:buFont typeface="Symbol" panose="05050102010706020507" pitchFamily="18" charset="2"/>
              <a:buChar char=""/>
            </a:pPr>
            <a:r>
              <a:rPr lang="en-US" dirty="0">
                <a:solidFill>
                  <a:srgbClr val="FFFFFF"/>
                </a:solidFill>
                <a:effectLst/>
                <a:ea typeface="Calibri" panose="020F0502020204030204" pitchFamily="34" charset="0"/>
                <a:cs typeface="Times New Roman" panose="02020603050405020304" pitchFamily="18" charset="0"/>
              </a:rPr>
              <a:t>Improving product and service quality by feedback analysis</a:t>
            </a:r>
            <a:endParaRPr lang="en-IO" dirty="0">
              <a:solidFill>
                <a:srgbClr val="FFFFFF"/>
              </a:solidFill>
              <a:effectLst/>
              <a:ea typeface="Calibri" panose="020F0502020204030204" pitchFamily="34" charset="0"/>
              <a:cs typeface="Times New Roman" panose="02020603050405020304" pitchFamily="18" charset="0"/>
            </a:endParaRPr>
          </a:p>
          <a:p>
            <a:pPr marL="342900" lvl="0" indent="-342900">
              <a:spcAft>
                <a:spcPts val="800"/>
              </a:spcAft>
              <a:buFont typeface="Symbol" panose="05050102010706020507" pitchFamily="18" charset="2"/>
              <a:buChar char=""/>
            </a:pPr>
            <a:r>
              <a:rPr lang="en-US" dirty="0">
                <a:solidFill>
                  <a:srgbClr val="FFFFFF"/>
                </a:solidFill>
                <a:effectLst/>
                <a:ea typeface="Calibri" panose="020F0502020204030204" pitchFamily="34" charset="0"/>
                <a:cs typeface="Times New Roman" panose="02020603050405020304" pitchFamily="18" charset="0"/>
              </a:rPr>
              <a:t>Enhancing customer satisfaction and increase in loyalty.</a:t>
            </a:r>
            <a:endParaRPr lang="en-IO" dirty="0">
              <a:solidFill>
                <a:srgbClr val="FFFFFF"/>
              </a:solidFill>
              <a:effectLst/>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dirty="0">
                <a:solidFill>
                  <a:srgbClr val="FFFFFF"/>
                </a:solidFill>
                <a:effectLst/>
                <a:ea typeface="Calibri" panose="020F0502020204030204" pitchFamily="34" charset="0"/>
                <a:cs typeface="Times New Roman" panose="02020603050405020304" pitchFamily="18" charset="0"/>
              </a:rPr>
              <a:t>Monitor performance and address issues.</a:t>
            </a:r>
            <a:endParaRPr lang="en-IO" dirty="0">
              <a:solidFill>
                <a:srgbClr val="FFFFFF"/>
              </a:solidFill>
              <a:effectLst/>
              <a:ea typeface="Calibri" panose="020F0502020204030204" pitchFamily="34" charset="0"/>
              <a:cs typeface="Times New Roman" panose="02020603050405020304" pitchFamily="18" charset="0"/>
            </a:endParaRPr>
          </a:p>
          <a:p>
            <a:pPr marL="342900" lvl="0" indent="-342900">
              <a:spcAft>
                <a:spcPts val="800"/>
              </a:spcAft>
              <a:buFont typeface="Symbol" panose="05050102010706020507" pitchFamily="18" charset="2"/>
              <a:buChar char=""/>
            </a:pPr>
            <a:r>
              <a:rPr lang="en-US" dirty="0">
                <a:solidFill>
                  <a:srgbClr val="FFFFFF"/>
                </a:solidFill>
                <a:effectLst/>
                <a:ea typeface="Calibri" panose="020F0502020204030204" pitchFamily="34" charset="0"/>
                <a:cs typeface="Times New Roman" panose="02020603050405020304" pitchFamily="18" charset="0"/>
              </a:rPr>
              <a:t>Identify trends and stay competitive.</a:t>
            </a:r>
            <a:endParaRPr lang="en-IO" dirty="0">
              <a:solidFill>
                <a:srgbClr val="FFFFFF"/>
              </a:solidFill>
              <a:effectLst/>
              <a:ea typeface="Calibri" panose="020F0502020204030204" pitchFamily="34" charset="0"/>
              <a:cs typeface="Times New Roman" panose="02020603050405020304" pitchFamily="18" charset="0"/>
            </a:endParaRPr>
          </a:p>
          <a:p>
            <a:pPr marL="342900" lvl="0" indent="-342900">
              <a:spcAft>
                <a:spcPts val="800"/>
              </a:spcAft>
              <a:buFont typeface="Symbol" panose="05050102010706020507" pitchFamily="18" charset="2"/>
              <a:buChar char=""/>
            </a:pPr>
            <a:r>
              <a:rPr lang="en-US" dirty="0">
                <a:solidFill>
                  <a:srgbClr val="FFFFFF"/>
                </a:solidFill>
                <a:effectLst/>
                <a:ea typeface="Calibri" panose="020F0502020204030204" pitchFamily="34" charset="0"/>
                <a:cs typeface="Times New Roman" panose="02020603050405020304" pitchFamily="18" charset="0"/>
              </a:rPr>
              <a:t>Better understanding of customer needs and higher engagement.</a:t>
            </a:r>
            <a:endParaRPr lang="en-IO" dirty="0">
              <a:solidFill>
                <a:srgbClr val="FFFFFF"/>
              </a:solidFill>
              <a:effectLst/>
              <a:ea typeface="Calibri" panose="020F0502020204030204" pitchFamily="34" charset="0"/>
              <a:cs typeface="Times New Roman" panose="02020603050405020304" pitchFamily="18" charset="0"/>
            </a:endParaRPr>
          </a:p>
          <a:p>
            <a:endParaRPr lang="en-IO" sz="1500" dirty="0">
              <a:solidFill>
                <a:srgbClr val="FFFFFF"/>
              </a:solidFill>
            </a:endParaRPr>
          </a:p>
        </p:txBody>
      </p:sp>
      <p:sp>
        <p:nvSpPr>
          <p:cNvPr id="16" name="Rectangle 15">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F5F205"/>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screenshot of a customer feedback form&#10;&#10;Description automatically generated with medium confidence">
            <a:extLst>
              <a:ext uri="{FF2B5EF4-FFF2-40B4-BE49-F238E27FC236}">
                <a16:creationId xmlns:a16="http://schemas.microsoft.com/office/drawing/2014/main" id="{FD345973-369E-AFD4-283C-1ADFE04BD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079" y="0"/>
            <a:ext cx="3794759" cy="4125752"/>
          </a:xfrm>
          <a:prstGeom prst="rect">
            <a:avLst/>
          </a:prstGeom>
        </p:spPr>
      </p:pic>
      <p:pic>
        <p:nvPicPr>
          <p:cNvPr id="8" name="Picture 7" descr="A screenshot of a computer&#10;&#10;Description automatically generated with low confidence">
            <a:extLst>
              <a:ext uri="{FF2B5EF4-FFF2-40B4-BE49-F238E27FC236}">
                <a16:creationId xmlns:a16="http://schemas.microsoft.com/office/drawing/2014/main" id="{A8CA74C5-9004-94F2-6F76-928D6140E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2110" y="2062876"/>
            <a:ext cx="4098983" cy="4612640"/>
          </a:xfrm>
          <a:prstGeom prst="rect">
            <a:avLst/>
          </a:prstGeom>
        </p:spPr>
      </p:pic>
    </p:spTree>
    <p:extLst>
      <p:ext uri="{BB962C8B-B14F-4D97-AF65-F5344CB8AC3E}">
        <p14:creationId xmlns:p14="http://schemas.microsoft.com/office/powerpoint/2010/main" val="2400574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9963-9311-2B51-7B89-D4D8954AAF20}"/>
              </a:ext>
            </a:extLst>
          </p:cNvPr>
          <p:cNvSpPr>
            <a:spLocks noGrp="1"/>
          </p:cNvSpPr>
          <p:nvPr>
            <p:ph type="title"/>
          </p:nvPr>
        </p:nvSpPr>
        <p:spPr>
          <a:xfrm>
            <a:off x="804672" y="365125"/>
            <a:ext cx="5266155" cy="1325563"/>
          </a:xfrm>
        </p:spPr>
        <p:txBody>
          <a:bodyPr>
            <a:normAutofit fontScale="90000"/>
          </a:bodyPr>
          <a:lstStyle/>
          <a:p>
            <a:r>
              <a:rPr lang="en-US" b="1" dirty="0"/>
              <a:t>TOOLS AND TECHNOLOGIES</a:t>
            </a:r>
            <a:endParaRPr lang="en-IO" b="1" dirty="0"/>
          </a:p>
        </p:txBody>
      </p:sp>
      <p:graphicFrame>
        <p:nvGraphicFramePr>
          <p:cNvPr id="33" name="Content Placeholder 2">
            <a:extLst>
              <a:ext uri="{FF2B5EF4-FFF2-40B4-BE49-F238E27FC236}">
                <a16:creationId xmlns:a16="http://schemas.microsoft.com/office/drawing/2014/main" id="{CA6762BD-02C6-6699-F898-D2B4F17DF51D}"/>
              </a:ext>
            </a:extLst>
          </p:cNvPr>
          <p:cNvGraphicFramePr>
            <a:graphicFrameLocks noGrp="1"/>
          </p:cNvGraphicFramePr>
          <p:nvPr>
            <p:ph idx="1"/>
            <p:extLst>
              <p:ext uri="{D42A27DB-BD31-4B8C-83A1-F6EECF244321}">
                <p14:modId xmlns:p14="http://schemas.microsoft.com/office/powerpoint/2010/main" val="2173767963"/>
              </p:ext>
            </p:extLst>
          </p:nvPr>
        </p:nvGraphicFramePr>
        <p:xfrm>
          <a:off x="694481" y="1909823"/>
          <a:ext cx="4236333" cy="4676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18" descr="Icon&#10;&#10;Description automatically generated">
            <a:extLst>
              <a:ext uri="{FF2B5EF4-FFF2-40B4-BE49-F238E27FC236}">
                <a16:creationId xmlns:a16="http://schemas.microsoft.com/office/drawing/2014/main" id="{0D9BB8FD-AEFF-0CB8-9428-4FD893B74E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1340" y="3022522"/>
            <a:ext cx="2037146" cy="2037146"/>
          </a:xfrm>
          <a:prstGeom prst="rect">
            <a:avLst/>
          </a:prstGeom>
        </p:spPr>
      </p:pic>
      <p:pic>
        <p:nvPicPr>
          <p:cNvPr id="21" name="Picture 20" descr="Icon&#10;&#10;Description automatically generated">
            <a:extLst>
              <a:ext uri="{FF2B5EF4-FFF2-40B4-BE49-F238E27FC236}">
                <a16:creationId xmlns:a16="http://schemas.microsoft.com/office/drawing/2014/main" id="{E08E3C99-FF73-DAAB-E793-26DA69DE16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624" y="1887813"/>
            <a:ext cx="1955422" cy="1955422"/>
          </a:xfrm>
          <a:prstGeom prst="rect">
            <a:avLst/>
          </a:prstGeom>
        </p:spPr>
      </p:pic>
      <p:pic>
        <p:nvPicPr>
          <p:cNvPr id="23" name="Picture 22" descr="Logo&#10;&#10;Description automatically generated">
            <a:extLst>
              <a:ext uri="{FF2B5EF4-FFF2-40B4-BE49-F238E27FC236}">
                <a16:creationId xmlns:a16="http://schemas.microsoft.com/office/drawing/2014/main" id="{9797FA7C-1F89-838A-CF18-9BDB9FB4A7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6873" y="1968969"/>
            <a:ext cx="1793110" cy="1793110"/>
          </a:xfrm>
          <a:prstGeom prst="rect">
            <a:avLst/>
          </a:prstGeom>
        </p:spPr>
      </p:pic>
      <p:pic>
        <p:nvPicPr>
          <p:cNvPr id="25" name="Picture 24" descr="Logo&#10;&#10;Description automatically generated with low confidence">
            <a:extLst>
              <a:ext uri="{FF2B5EF4-FFF2-40B4-BE49-F238E27FC236}">
                <a16:creationId xmlns:a16="http://schemas.microsoft.com/office/drawing/2014/main" id="{022D41A4-82B0-5324-60C2-070E28E25C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2976" y="4456184"/>
            <a:ext cx="1715864" cy="1715864"/>
          </a:xfrm>
          <a:prstGeom prst="rect">
            <a:avLst/>
          </a:prstGeom>
        </p:spPr>
      </p:pic>
      <p:pic>
        <p:nvPicPr>
          <p:cNvPr id="27" name="Picture 26" descr="Logo&#10;&#10;Description automatically generated">
            <a:extLst>
              <a:ext uri="{FF2B5EF4-FFF2-40B4-BE49-F238E27FC236}">
                <a16:creationId xmlns:a16="http://schemas.microsoft.com/office/drawing/2014/main" id="{50F4F1DD-4C3D-4841-D67B-EC4C24A9CB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8046" y="3858733"/>
            <a:ext cx="2910765" cy="2910765"/>
          </a:xfrm>
          <a:prstGeom prst="rect">
            <a:avLst/>
          </a:prstGeom>
        </p:spPr>
      </p:pic>
    </p:spTree>
    <p:extLst>
      <p:ext uri="{BB962C8B-B14F-4D97-AF65-F5344CB8AC3E}">
        <p14:creationId xmlns:p14="http://schemas.microsoft.com/office/powerpoint/2010/main" val="98882365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5" name="Rectangle 33">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4031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DA7F3F8-A271-8ED2-C6C8-F319C1504A1C}"/>
              </a:ext>
            </a:extLst>
          </p:cNvPr>
          <p:cNvSpPr>
            <a:spLocks noGrp="1"/>
          </p:cNvSpPr>
          <p:nvPr>
            <p:ph type="title"/>
          </p:nvPr>
        </p:nvSpPr>
        <p:spPr>
          <a:xfrm>
            <a:off x="477622" y="505550"/>
            <a:ext cx="3084844" cy="726261"/>
          </a:xfrm>
        </p:spPr>
        <p:txBody>
          <a:bodyPr>
            <a:normAutofit/>
          </a:bodyPr>
          <a:lstStyle/>
          <a:p>
            <a:r>
              <a:rPr lang="en-US" sz="4000" b="1" dirty="0">
                <a:solidFill>
                  <a:srgbClr val="FFFFFF"/>
                </a:solidFill>
                <a:latin typeface="Microsoft Uighur" panose="02000000000000000000" pitchFamily="2" charset="-78"/>
                <a:cs typeface="Microsoft Uighur" panose="02000000000000000000" pitchFamily="2" charset="-78"/>
              </a:rPr>
              <a:t>AGENDA</a:t>
            </a:r>
            <a:endParaRPr lang="en-IO" sz="4000" b="1" dirty="0">
              <a:solidFill>
                <a:srgbClr val="FFFFFF"/>
              </a:solidFill>
              <a:latin typeface="Microsoft Uighur" panose="02000000000000000000" pitchFamily="2" charset="-78"/>
              <a:cs typeface="Microsoft Uighur" panose="02000000000000000000" pitchFamily="2" charset="-78"/>
            </a:endParaRPr>
          </a:p>
        </p:txBody>
      </p:sp>
      <p:sp>
        <p:nvSpPr>
          <p:cNvPr id="9" name="Content Placeholder 8">
            <a:extLst>
              <a:ext uri="{FF2B5EF4-FFF2-40B4-BE49-F238E27FC236}">
                <a16:creationId xmlns:a16="http://schemas.microsoft.com/office/drawing/2014/main" id="{F8F78CE2-5475-AF30-524D-F58BDC624CB9}"/>
              </a:ext>
            </a:extLst>
          </p:cNvPr>
          <p:cNvSpPr>
            <a:spLocks noGrp="1"/>
          </p:cNvSpPr>
          <p:nvPr>
            <p:ph idx="1"/>
          </p:nvPr>
        </p:nvSpPr>
        <p:spPr>
          <a:xfrm>
            <a:off x="477622" y="1604488"/>
            <a:ext cx="3084844" cy="3335519"/>
          </a:xfrm>
        </p:spPr>
        <p:txBody>
          <a:bodyPr>
            <a:noAutofit/>
          </a:bodyPr>
          <a:lstStyle/>
          <a:p>
            <a:pPr>
              <a:buFont typeface="Wingdings" panose="05000000000000000000" pitchFamily="2" charset="2"/>
              <a:buChar char="Ø"/>
            </a:pPr>
            <a:r>
              <a:rPr lang="en-US" sz="2200" dirty="0">
                <a:solidFill>
                  <a:srgbClr val="FFFFFF"/>
                </a:solidFill>
              </a:rPr>
              <a:t>Introduction</a:t>
            </a:r>
          </a:p>
          <a:p>
            <a:pPr>
              <a:buFont typeface="Wingdings" panose="05000000000000000000" pitchFamily="2" charset="2"/>
              <a:buChar char="Ø"/>
            </a:pPr>
            <a:r>
              <a:rPr lang="en-US" sz="2200" dirty="0">
                <a:solidFill>
                  <a:srgbClr val="FFFFFF"/>
                </a:solidFill>
              </a:rPr>
              <a:t>Problem Statement</a:t>
            </a:r>
          </a:p>
          <a:p>
            <a:pPr>
              <a:buFont typeface="Wingdings" panose="05000000000000000000" pitchFamily="2" charset="2"/>
              <a:buChar char="Ø"/>
            </a:pPr>
            <a:r>
              <a:rPr lang="en-US" sz="2200" dirty="0">
                <a:solidFill>
                  <a:srgbClr val="FFFFFF"/>
                </a:solidFill>
              </a:rPr>
              <a:t>Motivation</a:t>
            </a:r>
          </a:p>
          <a:p>
            <a:pPr>
              <a:buFont typeface="Wingdings" panose="05000000000000000000" pitchFamily="2" charset="2"/>
              <a:buChar char="Ø"/>
            </a:pPr>
            <a:r>
              <a:rPr lang="en-US" sz="2200" dirty="0">
                <a:solidFill>
                  <a:srgbClr val="FFFFFF"/>
                </a:solidFill>
              </a:rPr>
              <a:t>Benefits of the system</a:t>
            </a:r>
          </a:p>
          <a:p>
            <a:pPr>
              <a:buFont typeface="Wingdings" panose="05000000000000000000" pitchFamily="2" charset="2"/>
              <a:buChar char="Ø"/>
            </a:pPr>
            <a:r>
              <a:rPr lang="en-US" sz="2200" dirty="0">
                <a:solidFill>
                  <a:srgbClr val="FFFFFF"/>
                </a:solidFill>
              </a:rPr>
              <a:t>System overview</a:t>
            </a:r>
          </a:p>
          <a:p>
            <a:pPr>
              <a:buFont typeface="Wingdings" panose="05000000000000000000" pitchFamily="2" charset="2"/>
              <a:buChar char="Ø"/>
            </a:pPr>
            <a:r>
              <a:rPr lang="en-US" sz="2200" dirty="0">
                <a:solidFill>
                  <a:srgbClr val="FFFFFF"/>
                </a:solidFill>
              </a:rPr>
              <a:t>System Functions</a:t>
            </a:r>
          </a:p>
          <a:p>
            <a:pPr>
              <a:buFont typeface="Wingdings" panose="05000000000000000000" pitchFamily="2" charset="2"/>
              <a:buChar char="Ø"/>
            </a:pPr>
            <a:r>
              <a:rPr lang="en-US" sz="2200" dirty="0">
                <a:solidFill>
                  <a:srgbClr val="FFFFFF"/>
                </a:solidFill>
              </a:rPr>
              <a:t>Tools and Technologies</a:t>
            </a:r>
          </a:p>
          <a:p>
            <a:pPr>
              <a:buFont typeface="Wingdings" panose="05000000000000000000" pitchFamily="2" charset="2"/>
              <a:buChar char="Ø"/>
            </a:pPr>
            <a:r>
              <a:rPr lang="en-US" sz="2200" dirty="0">
                <a:solidFill>
                  <a:srgbClr val="FFFFFF"/>
                </a:solidFill>
              </a:rPr>
              <a:t>Work Distribution</a:t>
            </a:r>
          </a:p>
        </p:txBody>
      </p:sp>
      <p:pic>
        <p:nvPicPr>
          <p:cNvPr id="27" name="Picture 26">
            <a:extLst>
              <a:ext uri="{FF2B5EF4-FFF2-40B4-BE49-F238E27FC236}">
                <a16:creationId xmlns:a16="http://schemas.microsoft.com/office/drawing/2014/main" id="{5FACAAC4-A304-24A1-B57A-58C02A5D8196}"/>
              </a:ext>
            </a:extLst>
          </p:cNvPr>
          <p:cNvPicPr>
            <a:picLocks noChangeAspect="1"/>
          </p:cNvPicPr>
          <p:nvPr/>
        </p:nvPicPr>
        <p:blipFill rotWithShape="1">
          <a:blip r:embed="rId2">
            <a:extLst>
              <a:ext uri="{28A0092B-C50C-407E-A947-70E740481C1C}">
                <a14:useLocalDpi xmlns:a14="http://schemas.microsoft.com/office/drawing/2010/main" val="0"/>
              </a:ext>
            </a:extLst>
          </a:blip>
          <a:srcRect l="5647" r="5647"/>
          <a:stretch/>
        </p:blipFill>
        <p:spPr>
          <a:xfrm>
            <a:off x="4075043" y="10"/>
            <a:ext cx="8111272" cy="6857990"/>
          </a:xfrm>
          <a:prstGeom prst="rect">
            <a:avLst/>
          </a:prstGeom>
        </p:spPr>
      </p:pic>
      <p:sp>
        <p:nvSpPr>
          <p:cNvPr id="40" name="Rectangle 35">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46E1FF"/>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0029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51AC6FA-821F-57B4-1C99-092EF2946CCA}"/>
              </a:ext>
            </a:extLst>
          </p:cNvPr>
          <p:cNvPicPr>
            <a:picLocks noChangeAspect="1"/>
          </p:cNvPicPr>
          <p:nvPr/>
        </p:nvPicPr>
        <p:blipFill rotWithShape="1">
          <a:blip r:embed="rId2">
            <a:extLst>
              <a:ext uri="{28A0092B-C50C-407E-A947-70E740481C1C}">
                <a14:useLocalDpi xmlns:a14="http://schemas.microsoft.com/office/drawing/2010/main" val="0"/>
              </a:ext>
            </a:extLst>
          </a:blip>
          <a:srcRect t="5" b="14444"/>
          <a:stretch/>
        </p:blipFill>
        <p:spPr>
          <a:xfrm>
            <a:off x="20" y="975"/>
            <a:ext cx="12191980" cy="6858000"/>
          </a:xfrm>
          <a:prstGeom prst="rect">
            <a:avLst/>
          </a:prstGeom>
        </p:spPr>
      </p:pic>
      <p:sp>
        <p:nvSpPr>
          <p:cNvPr id="56" name="Rectangle 55">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6DC17-2ECC-EC19-C75F-86731417EA50}"/>
              </a:ext>
            </a:extLst>
          </p:cNvPr>
          <p:cNvSpPr>
            <a:spLocks noGrp="1"/>
          </p:cNvSpPr>
          <p:nvPr>
            <p:ph type="title"/>
          </p:nvPr>
        </p:nvSpPr>
        <p:spPr>
          <a:xfrm>
            <a:off x="853439" y="1475234"/>
            <a:ext cx="3214307" cy="2901694"/>
          </a:xfrm>
        </p:spPr>
        <p:txBody>
          <a:bodyPr vert="horz" lIns="91440" tIns="45720" rIns="91440" bIns="45720" rtlCol="0" anchor="b">
            <a:normAutofit/>
          </a:bodyPr>
          <a:lstStyle/>
          <a:p>
            <a:r>
              <a:rPr lang="en-US" sz="4100" b="1">
                <a:solidFill>
                  <a:srgbClr val="FFFFFF"/>
                </a:solidFill>
              </a:rPr>
              <a:t>WORK DISTRIBUTION</a:t>
            </a:r>
          </a:p>
        </p:txBody>
      </p:sp>
      <p:cxnSp>
        <p:nvCxnSpPr>
          <p:cNvPr id="58" name="Straight Connector 57">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CD70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36166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n airplane flying over water&#10;&#10;Description automatically generated with low confidence">
            <a:extLst>
              <a:ext uri="{FF2B5EF4-FFF2-40B4-BE49-F238E27FC236}">
                <a16:creationId xmlns:a16="http://schemas.microsoft.com/office/drawing/2014/main" id="{456BB0C1-83CE-BD23-4E76-767E96C7320E}"/>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0017"/>
          <a:stretch/>
        </p:blipFill>
        <p:spPr>
          <a:xfrm>
            <a:off x="20" y="1282"/>
            <a:ext cx="12191980" cy="6852401"/>
          </a:xfrm>
          <a:prstGeom prst="rect">
            <a:avLst/>
          </a:prstGeom>
        </p:spPr>
      </p:pic>
      <p:graphicFrame>
        <p:nvGraphicFramePr>
          <p:cNvPr id="8" name="Table 8">
            <a:extLst>
              <a:ext uri="{FF2B5EF4-FFF2-40B4-BE49-F238E27FC236}">
                <a16:creationId xmlns:a16="http://schemas.microsoft.com/office/drawing/2014/main" id="{DF21786D-1837-C046-3804-38CB2B04D89C}"/>
              </a:ext>
            </a:extLst>
          </p:cNvPr>
          <p:cNvGraphicFramePr>
            <a:graphicFrameLocks noGrp="1"/>
          </p:cNvGraphicFramePr>
          <p:nvPr>
            <p:extLst>
              <p:ext uri="{D42A27DB-BD31-4B8C-83A1-F6EECF244321}">
                <p14:modId xmlns:p14="http://schemas.microsoft.com/office/powerpoint/2010/main" val="259392917"/>
              </p:ext>
            </p:extLst>
          </p:nvPr>
        </p:nvGraphicFramePr>
        <p:xfrm>
          <a:off x="1909822" y="96574"/>
          <a:ext cx="7879788" cy="6661816"/>
        </p:xfrm>
        <a:graphic>
          <a:graphicData uri="http://schemas.openxmlformats.org/drawingml/2006/table">
            <a:tbl>
              <a:tblPr firstRow="1" bandRow="1">
                <a:tableStyleId>{616DA210-FB5B-4158-B5E0-FEB733F419BA}</a:tableStyleId>
              </a:tblPr>
              <a:tblGrid>
                <a:gridCol w="3939894">
                  <a:extLst>
                    <a:ext uri="{9D8B030D-6E8A-4147-A177-3AD203B41FA5}">
                      <a16:colId xmlns:a16="http://schemas.microsoft.com/office/drawing/2014/main" val="3792640514"/>
                    </a:ext>
                  </a:extLst>
                </a:gridCol>
                <a:gridCol w="3939894">
                  <a:extLst>
                    <a:ext uri="{9D8B030D-6E8A-4147-A177-3AD203B41FA5}">
                      <a16:colId xmlns:a16="http://schemas.microsoft.com/office/drawing/2014/main" val="1981143873"/>
                    </a:ext>
                  </a:extLst>
                </a:gridCol>
              </a:tblGrid>
              <a:tr h="1184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tx1"/>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O" sz="2800" b="1" kern="1200" dirty="0">
                          <a:solidFill>
                            <a:schemeClr val="tx1"/>
                          </a:solidFill>
                          <a:effectLst/>
                        </a:rPr>
                        <a:t>Name with Initials</a:t>
                      </a:r>
                      <a:endParaRPr lang="en-US" sz="2800" b="1" kern="1200" dirty="0">
                        <a:solidFill>
                          <a:schemeClr val="tx1"/>
                        </a:solidFill>
                        <a:effectLst/>
                      </a:endParaRPr>
                    </a:p>
                    <a:p>
                      <a:pPr algn="ctr"/>
                      <a:endParaRPr lang="en-US" sz="1800" b="1" kern="1200" dirty="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lang="en-US" sz="1800" b="1" kern="1200" dirty="0">
                        <a:solidFill>
                          <a:schemeClr val="tx1"/>
                        </a:solidFill>
                        <a:effectLst/>
                      </a:endParaRPr>
                    </a:p>
                    <a:p>
                      <a:pPr marL="0" marR="0" lvl="0" indent="0" algn="ctr" defTabSz="914400" rtl="0" eaLnBrk="1" fontAlgn="auto" latinLnBrk="0" hangingPunct="1">
                        <a:lnSpc>
                          <a:spcPct val="107000"/>
                        </a:lnSpc>
                        <a:spcBef>
                          <a:spcPts val="0"/>
                        </a:spcBef>
                        <a:spcAft>
                          <a:spcPts val="800"/>
                        </a:spcAft>
                        <a:buClrTx/>
                        <a:buSzTx/>
                        <a:buFontTx/>
                        <a:buNone/>
                        <a:tabLst/>
                        <a:defRPr/>
                      </a:pPr>
                      <a:r>
                        <a:rPr lang="en-IO" sz="2800" b="1" kern="1200" dirty="0">
                          <a:solidFill>
                            <a:schemeClr val="tx1"/>
                          </a:solidFill>
                          <a:effectLst/>
                        </a:rPr>
                        <a:t>Work Allocated</a:t>
                      </a:r>
                      <a:endParaRPr lang="en-US" sz="2800" b="1" kern="1200" dirty="0">
                        <a:solidFill>
                          <a:schemeClr val="tx1"/>
                        </a:solidFill>
                        <a:effectLst/>
                      </a:endParaRPr>
                    </a:p>
                    <a:p>
                      <a:pPr algn="ctr">
                        <a:lnSpc>
                          <a:spcPct val="107000"/>
                        </a:lnSpc>
                        <a:spcAft>
                          <a:spcPts val="800"/>
                        </a:spcAft>
                      </a:pPr>
                      <a:endParaRPr lang="en-US" sz="1800" b="1" kern="1200" dirty="0">
                        <a:solidFill>
                          <a:schemeClr val="tx1"/>
                        </a:solidFill>
                        <a:effectLst/>
                        <a:latin typeface="+mn-lt"/>
                        <a:ea typeface="+mn-ea"/>
                        <a:cs typeface="+mn-cs"/>
                      </a:endParaRPr>
                    </a:p>
                  </a:txBody>
                  <a:tcPr marL="2540" marR="1270" marT="7620" marB="0"/>
                </a:tc>
                <a:extLst>
                  <a:ext uri="{0D108BD9-81ED-4DB2-BD59-A6C34878D82A}">
                    <a16:rowId xmlns:a16="http://schemas.microsoft.com/office/drawing/2014/main" val="3756529628"/>
                  </a:ext>
                </a:extLst>
              </a:tr>
              <a:tr h="1570545">
                <a:tc>
                  <a:txBody>
                    <a:bodyPr/>
                    <a:lstStyle/>
                    <a:p>
                      <a:pPr algn="l"/>
                      <a:endParaRPr lang="en-US" sz="1800" b="1" kern="1200" dirty="0">
                        <a:solidFill>
                          <a:schemeClr val="tx1"/>
                        </a:solidFill>
                        <a:effectLst/>
                      </a:endParaRPr>
                    </a:p>
                    <a:p>
                      <a:pPr algn="l"/>
                      <a:r>
                        <a:rPr lang="en-IO" sz="1800" b="1" kern="1200" dirty="0">
                          <a:solidFill>
                            <a:schemeClr val="tx1"/>
                          </a:solidFill>
                          <a:effectLst/>
                        </a:rPr>
                        <a:t>Withanachchy Y.R</a:t>
                      </a:r>
                      <a:endParaRPr lang="en-IO" sz="1800" b="1" dirty="0"/>
                    </a:p>
                  </a:txBody>
                  <a:tcPr/>
                </a:tc>
                <a:tc>
                  <a:txBody>
                    <a:bodyPr/>
                    <a:lstStyle/>
                    <a:p>
                      <a:pPr marL="342900" lvl="0" indent="-342900" algn="l">
                        <a:buFont typeface="Symbol" panose="05050102010706020507" pitchFamily="18" charset="2"/>
                        <a:buChar char=""/>
                      </a:pPr>
                      <a:r>
                        <a:rPr lang="en-US" sz="1800" b="1" dirty="0">
                          <a:effectLst/>
                        </a:rPr>
                        <a:t>Introduction</a:t>
                      </a:r>
                      <a:endParaRPr lang="en-IO" sz="1800" b="1" dirty="0">
                        <a:effectLst/>
                      </a:endParaRPr>
                    </a:p>
                    <a:p>
                      <a:pPr marL="342900" lvl="0" indent="-342900" algn="l">
                        <a:buFont typeface="Symbol" panose="05050102010706020507" pitchFamily="18" charset="2"/>
                        <a:buChar char=""/>
                      </a:pPr>
                      <a:r>
                        <a:rPr lang="en-US" sz="1800" b="1" dirty="0">
                          <a:effectLst/>
                        </a:rPr>
                        <a:t>Client/Company background</a:t>
                      </a:r>
                      <a:endParaRPr lang="en-IO" sz="1800" b="1" dirty="0">
                        <a:effectLst/>
                      </a:endParaRPr>
                    </a:p>
                    <a:p>
                      <a:pPr marL="342900" lvl="0" indent="-342900" algn="l">
                        <a:buFont typeface="Symbol" panose="05050102010706020507" pitchFamily="18" charset="2"/>
                        <a:buChar char=""/>
                      </a:pPr>
                      <a:r>
                        <a:rPr lang="en-US" sz="1800" b="1" dirty="0">
                          <a:effectLst/>
                        </a:rPr>
                        <a:t>System Overview</a:t>
                      </a:r>
                      <a:endParaRPr lang="en-IO" sz="1800" b="1" dirty="0">
                        <a:effectLst/>
                      </a:endParaRPr>
                    </a:p>
                    <a:p>
                      <a:pPr marL="342900" lvl="0" indent="-342900" algn="l">
                        <a:buFont typeface="Symbol" panose="05050102010706020507" pitchFamily="18" charset="2"/>
                        <a:buChar char=""/>
                      </a:pPr>
                      <a:r>
                        <a:rPr lang="en-US" sz="1800" b="1" dirty="0">
                          <a:effectLst/>
                        </a:rPr>
                        <a:t>Implementing “Payment system management”</a:t>
                      </a:r>
                      <a:endParaRPr lang="en-IO" sz="1800" b="1" dirty="0">
                        <a:effectLst/>
                      </a:endParaRPr>
                    </a:p>
                    <a:p>
                      <a:pPr marL="342900" lvl="0" indent="-342900" algn="l">
                        <a:buFont typeface="Symbol" panose="05050102010706020507" pitchFamily="18" charset="2"/>
                        <a:buChar char=""/>
                      </a:pPr>
                      <a:r>
                        <a:rPr lang="en-US" sz="1800" b="1" dirty="0">
                          <a:effectLst/>
                        </a:rPr>
                        <a:t>Making the final document</a:t>
                      </a:r>
                      <a:endParaRPr lang="en-IO" sz="1800" b="1" dirty="0">
                        <a:effectLst/>
                        <a:latin typeface="Calibri" panose="020F0502020204030204" pitchFamily="34" charset="0"/>
                        <a:ea typeface="Calibri" panose="020F0502020204030204" pitchFamily="34" charset="0"/>
                      </a:endParaRPr>
                    </a:p>
                  </a:txBody>
                  <a:tcPr marL="114300" marR="114300" marT="0" marB="0"/>
                </a:tc>
                <a:extLst>
                  <a:ext uri="{0D108BD9-81ED-4DB2-BD59-A6C34878D82A}">
                    <a16:rowId xmlns:a16="http://schemas.microsoft.com/office/drawing/2014/main" val="3313776015"/>
                  </a:ext>
                </a:extLst>
              </a:tr>
              <a:tr h="1258178">
                <a:tc>
                  <a:txBody>
                    <a:bodyPr/>
                    <a:lstStyle/>
                    <a:p>
                      <a:pPr algn="l"/>
                      <a:r>
                        <a:rPr lang="en-IO" sz="1800" b="1" kern="1200" dirty="0" err="1">
                          <a:solidFill>
                            <a:schemeClr val="tx1"/>
                          </a:solidFill>
                          <a:effectLst/>
                        </a:rPr>
                        <a:t>Yeshmantha</a:t>
                      </a:r>
                      <a:r>
                        <a:rPr lang="en-IO" sz="1800" b="1" kern="1200" dirty="0">
                          <a:solidFill>
                            <a:schemeClr val="tx1"/>
                          </a:solidFill>
                          <a:effectLst/>
                        </a:rPr>
                        <a:t> W.N</a:t>
                      </a:r>
                      <a:endParaRPr lang="en-IO" sz="1800" b="1" dirty="0"/>
                    </a:p>
                  </a:txBody>
                  <a:tcPr/>
                </a:tc>
                <a:tc>
                  <a:txBody>
                    <a:bodyPr/>
                    <a:lstStyle/>
                    <a:p>
                      <a:pPr marL="342900" lvl="0" indent="-342900" algn="l">
                        <a:buFont typeface="Symbol" panose="05050102010706020507" pitchFamily="18" charset="2"/>
                        <a:buChar char=""/>
                      </a:pPr>
                      <a:r>
                        <a:rPr lang="en-US" sz="1800" b="1" dirty="0">
                          <a:effectLst/>
                        </a:rPr>
                        <a:t>Making the “Problem statement”</a:t>
                      </a:r>
                      <a:endParaRPr lang="en-IO" sz="1800" b="1" dirty="0">
                        <a:effectLst/>
                      </a:endParaRPr>
                    </a:p>
                    <a:p>
                      <a:pPr marL="342900" lvl="0" indent="-342900" algn="l">
                        <a:buFont typeface="Symbol" panose="05050102010706020507" pitchFamily="18" charset="2"/>
                        <a:buChar char=""/>
                      </a:pPr>
                      <a:r>
                        <a:rPr lang="en-US" sz="1800" b="1" dirty="0">
                          <a:effectLst/>
                        </a:rPr>
                        <a:t>Implementing “Hotel reservation” system</a:t>
                      </a:r>
                      <a:endParaRPr lang="en-IO" sz="1800" b="1" dirty="0">
                        <a:effectLst/>
                        <a:latin typeface="Calibri" panose="020F0502020204030204" pitchFamily="34" charset="0"/>
                        <a:ea typeface="Calibri" panose="020F0502020204030204" pitchFamily="34" charset="0"/>
                      </a:endParaRPr>
                    </a:p>
                  </a:txBody>
                  <a:tcPr marL="114300" marR="114300" marT="0" marB="0"/>
                </a:tc>
                <a:extLst>
                  <a:ext uri="{0D108BD9-81ED-4DB2-BD59-A6C34878D82A}">
                    <a16:rowId xmlns:a16="http://schemas.microsoft.com/office/drawing/2014/main" val="755684079"/>
                  </a:ext>
                </a:extLst>
              </a:tr>
              <a:tr h="1258178">
                <a:tc>
                  <a:txBody>
                    <a:bodyPr/>
                    <a:lstStyle/>
                    <a:p>
                      <a:pPr marL="69215" algn="l">
                        <a:lnSpc>
                          <a:spcPct val="107000"/>
                        </a:lnSpc>
                        <a:spcAft>
                          <a:spcPts val="800"/>
                        </a:spcAft>
                      </a:pPr>
                      <a:r>
                        <a:rPr lang="en-IO" sz="1800" b="1" dirty="0">
                          <a:effectLst/>
                        </a:rPr>
                        <a:t>Fernando W.A.T.A</a:t>
                      </a:r>
                      <a:endParaRPr lang="en-IO"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0" marB="0"/>
                </a:tc>
                <a:tc>
                  <a:txBody>
                    <a:bodyPr/>
                    <a:lstStyle/>
                    <a:p>
                      <a:pPr marL="342900" lvl="0" indent="-342900" algn="l">
                        <a:buFont typeface="Symbol" panose="05050102010706020507" pitchFamily="18" charset="2"/>
                        <a:buChar char=""/>
                      </a:pPr>
                      <a:r>
                        <a:rPr lang="en-US" sz="1800" b="1" dirty="0">
                          <a:effectLst/>
                        </a:rPr>
                        <a:t>Making “Solutions” for the problem statement</a:t>
                      </a:r>
                      <a:endParaRPr lang="en-IO" sz="1800" b="1" dirty="0">
                        <a:effectLst/>
                      </a:endParaRPr>
                    </a:p>
                    <a:p>
                      <a:pPr marL="342900" lvl="0" indent="-342900" algn="l">
                        <a:buFont typeface="Symbol" panose="05050102010706020507" pitchFamily="18" charset="2"/>
                        <a:buChar char=""/>
                      </a:pPr>
                      <a:r>
                        <a:rPr lang="en-US" sz="1800" b="1" dirty="0">
                          <a:effectLst/>
                        </a:rPr>
                        <a:t>Implementing “Transport services” system</a:t>
                      </a:r>
                      <a:endParaRPr lang="en-IO" sz="1800" b="1" dirty="0">
                        <a:effectLst/>
                        <a:latin typeface="Calibri" panose="020F0502020204030204" pitchFamily="34" charset="0"/>
                        <a:ea typeface="Calibri" panose="020F0502020204030204" pitchFamily="34" charset="0"/>
                      </a:endParaRPr>
                    </a:p>
                  </a:txBody>
                  <a:tcPr marL="114300" marR="114300" marT="0" marB="0"/>
                </a:tc>
                <a:extLst>
                  <a:ext uri="{0D108BD9-81ED-4DB2-BD59-A6C34878D82A}">
                    <a16:rowId xmlns:a16="http://schemas.microsoft.com/office/drawing/2014/main" val="1680782036"/>
                  </a:ext>
                </a:extLst>
              </a:tr>
              <a:tr h="1258178">
                <a:tc>
                  <a:txBody>
                    <a:bodyPr/>
                    <a:lstStyle/>
                    <a:p>
                      <a:pPr marL="69215" algn="l">
                        <a:lnSpc>
                          <a:spcPct val="107000"/>
                        </a:lnSpc>
                        <a:spcAft>
                          <a:spcPts val="800"/>
                        </a:spcAft>
                      </a:pPr>
                      <a:r>
                        <a:rPr lang="en-IO" sz="1800" b="1" dirty="0" err="1">
                          <a:effectLst/>
                        </a:rPr>
                        <a:t>Chamika</a:t>
                      </a:r>
                      <a:r>
                        <a:rPr lang="en-IO" sz="1800" b="1" dirty="0">
                          <a:effectLst/>
                        </a:rPr>
                        <a:t> H.A.S.C</a:t>
                      </a:r>
                      <a:endParaRPr lang="en-IO"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0" marB="0"/>
                </a:tc>
                <a:tc>
                  <a:txBody>
                    <a:bodyPr/>
                    <a:lstStyle/>
                    <a:p>
                      <a:pPr marL="342900" lvl="0" indent="-342900" algn="l">
                        <a:buFont typeface="Symbol" panose="05050102010706020507" pitchFamily="18" charset="2"/>
                        <a:buChar char=""/>
                      </a:pPr>
                      <a:r>
                        <a:rPr lang="en-US" sz="1800" b="1" dirty="0">
                          <a:effectLst/>
                        </a:rPr>
                        <a:t>Benefits of proposed solutions</a:t>
                      </a:r>
                      <a:endParaRPr lang="en-IO" sz="1800" b="1" dirty="0">
                        <a:effectLst/>
                      </a:endParaRPr>
                    </a:p>
                    <a:p>
                      <a:pPr marL="342900" lvl="0" indent="-342900" algn="l">
                        <a:buFont typeface="Symbol" panose="05050102010706020507" pitchFamily="18" charset="2"/>
                        <a:buChar char=""/>
                      </a:pPr>
                      <a:r>
                        <a:rPr lang="en-US" sz="1800" b="1" dirty="0">
                          <a:effectLst/>
                        </a:rPr>
                        <a:t>Implementing “Flight detail management”</a:t>
                      </a:r>
                      <a:endParaRPr lang="en-IO" sz="1800" b="1" dirty="0">
                        <a:effectLst/>
                        <a:latin typeface="Calibri" panose="020F0502020204030204" pitchFamily="34" charset="0"/>
                        <a:ea typeface="Calibri" panose="020F0502020204030204" pitchFamily="34" charset="0"/>
                      </a:endParaRPr>
                    </a:p>
                  </a:txBody>
                  <a:tcPr marL="114300" marR="114300" marT="0" marB="0"/>
                </a:tc>
                <a:extLst>
                  <a:ext uri="{0D108BD9-81ED-4DB2-BD59-A6C34878D82A}">
                    <a16:rowId xmlns:a16="http://schemas.microsoft.com/office/drawing/2014/main" val="1458715316"/>
                  </a:ext>
                </a:extLst>
              </a:tr>
            </a:tbl>
          </a:graphicData>
        </a:graphic>
      </p:graphicFrame>
    </p:spTree>
    <p:extLst>
      <p:ext uri="{BB962C8B-B14F-4D97-AF65-F5344CB8AC3E}">
        <p14:creationId xmlns:p14="http://schemas.microsoft.com/office/powerpoint/2010/main" val="3345276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n airplane wing above clouds&#10;&#10;Description automatically generated with low confidence">
            <a:extLst>
              <a:ext uri="{FF2B5EF4-FFF2-40B4-BE49-F238E27FC236}">
                <a16:creationId xmlns:a16="http://schemas.microsoft.com/office/drawing/2014/main" id="{19341D31-1C0A-B15B-AC64-D69DDACE05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graphicFrame>
        <p:nvGraphicFramePr>
          <p:cNvPr id="6" name="Table 8">
            <a:extLst>
              <a:ext uri="{FF2B5EF4-FFF2-40B4-BE49-F238E27FC236}">
                <a16:creationId xmlns:a16="http://schemas.microsoft.com/office/drawing/2014/main" id="{6E5FC54D-589A-1DD0-7830-8F761BE0BB11}"/>
              </a:ext>
            </a:extLst>
          </p:cNvPr>
          <p:cNvGraphicFramePr>
            <a:graphicFrameLocks noGrp="1"/>
          </p:cNvGraphicFramePr>
          <p:nvPr>
            <p:extLst>
              <p:ext uri="{D42A27DB-BD31-4B8C-83A1-F6EECF244321}">
                <p14:modId xmlns:p14="http://schemas.microsoft.com/office/powerpoint/2010/main" val="1984975836"/>
              </p:ext>
            </p:extLst>
          </p:nvPr>
        </p:nvGraphicFramePr>
        <p:xfrm>
          <a:off x="2032000" y="544504"/>
          <a:ext cx="8128000" cy="5497428"/>
        </p:xfrm>
        <a:graphic>
          <a:graphicData uri="http://schemas.openxmlformats.org/drawingml/2006/table">
            <a:tbl>
              <a:tblPr firstRow="1" bandRow="1">
                <a:tableStyleId>{616DA210-FB5B-4158-B5E0-FEB733F419BA}</a:tableStyleId>
              </a:tblPr>
              <a:tblGrid>
                <a:gridCol w="4064000">
                  <a:extLst>
                    <a:ext uri="{9D8B030D-6E8A-4147-A177-3AD203B41FA5}">
                      <a16:colId xmlns:a16="http://schemas.microsoft.com/office/drawing/2014/main" val="3792640514"/>
                    </a:ext>
                  </a:extLst>
                </a:gridCol>
                <a:gridCol w="4064000">
                  <a:extLst>
                    <a:ext uri="{9D8B030D-6E8A-4147-A177-3AD203B41FA5}">
                      <a16:colId xmlns:a16="http://schemas.microsoft.com/office/drawing/2014/main" val="1981143873"/>
                    </a:ext>
                  </a:extLst>
                </a:gridCol>
              </a:tblGrid>
              <a:tr h="1374357">
                <a:tc>
                  <a:txBody>
                    <a:bodyPr/>
                    <a:lstStyle/>
                    <a:p>
                      <a:pPr algn="l"/>
                      <a:endParaRPr lang="en-US" sz="1800" b="1" kern="1200" dirty="0">
                        <a:solidFill>
                          <a:schemeClr val="tx1"/>
                        </a:solidFill>
                        <a:effectLst/>
                        <a:latin typeface="+mn-lt"/>
                      </a:endParaRPr>
                    </a:p>
                    <a:p>
                      <a:pPr algn="l"/>
                      <a:r>
                        <a:rPr lang="en-IO" sz="1800" b="1" kern="1200" dirty="0" err="1">
                          <a:solidFill>
                            <a:schemeClr val="tx1"/>
                          </a:solidFill>
                          <a:effectLst/>
                          <a:latin typeface="+mn-lt"/>
                          <a:ea typeface="+mn-ea"/>
                          <a:cs typeface="+mn-cs"/>
                        </a:rPr>
                        <a:t>Arthigan</a:t>
                      </a:r>
                      <a:r>
                        <a:rPr lang="en-IO" sz="1800" b="1" kern="1200" dirty="0">
                          <a:solidFill>
                            <a:schemeClr val="tx1"/>
                          </a:solidFill>
                          <a:effectLst/>
                          <a:latin typeface="+mn-lt"/>
                          <a:ea typeface="+mn-ea"/>
                          <a:cs typeface="+mn-cs"/>
                        </a:rPr>
                        <a:t> A</a:t>
                      </a:r>
                      <a:endParaRPr lang="en-IO" sz="1800" b="1" dirty="0">
                        <a:latin typeface="+mn-lt"/>
                      </a:endParaRPr>
                    </a:p>
                  </a:txBody>
                  <a:tcPr/>
                </a:tc>
                <a:tc>
                  <a:txBody>
                    <a:bodyPr/>
                    <a:lstStyle/>
                    <a:p>
                      <a:pPr marL="342900" lvl="0" indent="-342900" algn="l">
                        <a:buFont typeface="Symbol" panose="05050102010706020507" pitchFamily="18" charset="2"/>
                        <a:buChar char=""/>
                      </a:pPr>
                      <a:r>
                        <a:rPr lang="en-US" sz="1800" b="1" dirty="0">
                          <a:effectLst/>
                          <a:latin typeface="+mn-lt"/>
                          <a:ea typeface="Times New Roman" panose="02020603050405020304" pitchFamily="18" charset="0"/>
                        </a:rPr>
                        <a:t>Implementing “Flight ticket reservation”</a:t>
                      </a:r>
                      <a:endParaRPr lang="en-IO" sz="1800" b="1" dirty="0">
                        <a:effectLst/>
                        <a:latin typeface="+mn-lt"/>
                        <a:ea typeface="Calibri" panose="020F0502020204030204" pitchFamily="34" charset="0"/>
                      </a:endParaRPr>
                    </a:p>
                    <a:p>
                      <a:pPr marL="342900" lvl="0" indent="-342900" algn="l">
                        <a:buFont typeface="Symbol" panose="05050102010706020507" pitchFamily="18" charset="2"/>
                        <a:buChar char=""/>
                      </a:pPr>
                      <a:r>
                        <a:rPr lang="en-US" sz="1800" b="1" dirty="0">
                          <a:effectLst/>
                          <a:latin typeface="+mn-lt"/>
                          <a:ea typeface="Times New Roman" panose="02020603050405020304" pitchFamily="18" charset="0"/>
                        </a:rPr>
                        <a:t>Making the Gantt chart</a:t>
                      </a:r>
                      <a:endParaRPr lang="en-IO" sz="1800" b="1" dirty="0">
                        <a:effectLst/>
                        <a:latin typeface="+mn-lt"/>
                        <a:ea typeface="Calibri" panose="020F0502020204030204" pitchFamily="34" charset="0"/>
                      </a:endParaRPr>
                    </a:p>
                  </a:txBody>
                  <a:tcPr marL="114300" marR="114300" marT="0" marB="0"/>
                </a:tc>
                <a:extLst>
                  <a:ext uri="{0D108BD9-81ED-4DB2-BD59-A6C34878D82A}">
                    <a16:rowId xmlns:a16="http://schemas.microsoft.com/office/drawing/2014/main" val="3313776015"/>
                  </a:ext>
                </a:extLst>
              </a:tr>
              <a:tr h="1374357">
                <a:tc>
                  <a:txBody>
                    <a:bodyPr/>
                    <a:lstStyle/>
                    <a:p>
                      <a:pPr marL="69215" algn="l">
                        <a:lnSpc>
                          <a:spcPct val="107000"/>
                        </a:lnSpc>
                        <a:spcAft>
                          <a:spcPts val="800"/>
                        </a:spcAft>
                      </a:pPr>
                      <a:r>
                        <a:rPr lang="en-IO" sz="1800" b="1" dirty="0" err="1">
                          <a:effectLst/>
                          <a:latin typeface="+mn-lt"/>
                          <a:ea typeface="Calibri" panose="020F0502020204030204" pitchFamily="34" charset="0"/>
                          <a:cs typeface="Times New Roman" panose="02020603050405020304" pitchFamily="18" charset="0"/>
                        </a:rPr>
                        <a:t>Vishvanath</a:t>
                      </a:r>
                      <a:r>
                        <a:rPr lang="en-IO" sz="1800" b="1" dirty="0">
                          <a:effectLst/>
                          <a:latin typeface="+mn-lt"/>
                          <a:ea typeface="Calibri" panose="020F0502020204030204" pitchFamily="34" charset="0"/>
                          <a:cs typeface="Times New Roman" panose="02020603050405020304" pitchFamily="18" charset="0"/>
                        </a:rPr>
                        <a:t> M.S.M.V</a:t>
                      </a:r>
                    </a:p>
                  </a:txBody>
                  <a:tcPr marL="114300" marR="114300" marT="0" marB="0"/>
                </a:tc>
                <a:tc>
                  <a:txBody>
                    <a:bodyPr/>
                    <a:lstStyle/>
                    <a:p>
                      <a:pPr marL="342900" lvl="0" indent="-342900" algn="l">
                        <a:buFont typeface="Symbol" panose="05050102010706020507" pitchFamily="18" charset="2"/>
                        <a:buChar char=""/>
                      </a:pPr>
                      <a:r>
                        <a:rPr lang="en-US" sz="1800" b="1" dirty="0">
                          <a:effectLst/>
                          <a:latin typeface="+mn-lt"/>
                          <a:ea typeface="Times New Roman" panose="02020603050405020304" pitchFamily="18" charset="0"/>
                        </a:rPr>
                        <a:t>Implementing “Tour Management”</a:t>
                      </a:r>
                      <a:endParaRPr lang="en-IO" sz="1800" b="1" dirty="0">
                        <a:effectLst/>
                        <a:latin typeface="+mn-lt"/>
                        <a:ea typeface="Calibri" panose="020F0502020204030204" pitchFamily="34" charset="0"/>
                      </a:endParaRPr>
                    </a:p>
                    <a:p>
                      <a:pPr marL="342900" lvl="0" indent="-342900" algn="l">
                        <a:buFont typeface="Symbol" panose="05050102010706020507" pitchFamily="18" charset="2"/>
                        <a:buChar char=""/>
                      </a:pPr>
                      <a:r>
                        <a:rPr lang="en-US" sz="1800" b="1" dirty="0">
                          <a:effectLst/>
                          <a:latin typeface="+mn-lt"/>
                          <a:ea typeface="Times New Roman" panose="02020603050405020304" pitchFamily="18" charset="0"/>
                        </a:rPr>
                        <a:t>Making the Gantt chart</a:t>
                      </a:r>
                      <a:endParaRPr lang="en-IO" sz="1800" b="1" dirty="0">
                        <a:effectLst/>
                        <a:latin typeface="+mn-lt"/>
                        <a:ea typeface="Calibri" panose="020F0502020204030204" pitchFamily="34" charset="0"/>
                      </a:endParaRPr>
                    </a:p>
                    <a:p>
                      <a:pPr marL="342900" lvl="0" indent="-342900" algn="l">
                        <a:buFont typeface="Symbol" panose="05050102010706020507" pitchFamily="18" charset="2"/>
                        <a:buChar char=""/>
                      </a:pPr>
                      <a:r>
                        <a:rPr lang="en-US" sz="1800" b="1" dirty="0">
                          <a:effectLst/>
                          <a:latin typeface="+mn-lt"/>
                          <a:ea typeface="Times New Roman" panose="02020603050405020304" pitchFamily="18" charset="0"/>
                        </a:rPr>
                        <a:t>Making the Gantt chart summery</a:t>
                      </a:r>
                      <a:endParaRPr lang="en-IO" sz="1800" b="1" dirty="0">
                        <a:effectLst/>
                        <a:latin typeface="+mn-lt"/>
                        <a:ea typeface="Calibri" panose="020F0502020204030204" pitchFamily="34" charset="0"/>
                      </a:endParaRPr>
                    </a:p>
                  </a:txBody>
                  <a:tcPr marL="114300" marR="114300" marT="0" marB="0"/>
                </a:tc>
                <a:extLst>
                  <a:ext uri="{0D108BD9-81ED-4DB2-BD59-A6C34878D82A}">
                    <a16:rowId xmlns:a16="http://schemas.microsoft.com/office/drawing/2014/main" val="755684079"/>
                  </a:ext>
                </a:extLst>
              </a:tr>
              <a:tr h="1374357">
                <a:tc>
                  <a:txBody>
                    <a:bodyPr/>
                    <a:lstStyle/>
                    <a:p>
                      <a:pPr marL="69215" algn="l">
                        <a:lnSpc>
                          <a:spcPct val="107000"/>
                        </a:lnSpc>
                        <a:spcAft>
                          <a:spcPts val="800"/>
                        </a:spcAft>
                      </a:pPr>
                      <a:r>
                        <a:rPr lang="en-IO" sz="1800" b="1" kern="1200" dirty="0" err="1">
                          <a:solidFill>
                            <a:schemeClr val="tx1"/>
                          </a:solidFill>
                          <a:effectLst/>
                          <a:latin typeface="+mn-lt"/>
                          <a:ea typeface="+mn-ea"/>
                          <a:cs typeface="+mn-cs"/>
                        </a:rPr>
                        <a:t>Jayasooriya</a:t>
                      </a:r>
                      <a:r>
                        <a:rPr lang="en-IO" sz="1800" b="1" kern="1200" dirty="0">
                          <a:solidFill>
                            <a:schemeClr val="tx1"/>
                          </a:solidFill>
                          <a:effectLst/>
                          <a:latin typeface="+mn-lt"/>
                          <a:ea typeface="+mn-ea"/>
                          <a:cs typeface="+mn-cs"/>
                        </a:rPr>
                        <a:t> J.A.T.N</a:t>
                      </a:r>
                      <a:endParaRPr lang="en-IO" sz="1800" b="1" dirty="0">
                        <a:effectLst/>
                        <a:latin typeface="+mn-lt"/>
                        <a:ea typeface="Calibri" panose="020F0502020204030204" pitchFamily="34" charset="0"/>
                        <a:cs typeface="Times New Roman" panose="02020603050405020304" pitchFamily="18" charset="0"/>
                      </a:endParaRPr>
                    </a:p>
                  </a:txBody>
                  <a:tcPr marL="114300" marR="114300" marT="0" marB="0"/>
                </a:tc>
                <a:tc>
                  <a:txBody>
                    <a:bodyPr/>
                    <a:lstStyle/>
                    <a:p>
                      <a:pPr marL="342900" lvl="0" indent="-342900" algn="l">
                        <a:buFont typeface="Symbol" panose="05050102010706020507" pitchFamily="18" charset="2"/>
                        <a:buChar char=""/>
                      </a:pPr>
                      <a:r>
                        <a:rPr lang="en-US" sz="1800" b="1" dirty="0">
                          <a:effectLst/>
                          <a:latin typeface="+mn-lt"/>
                          <a:ea typeface="Times New Roman" panose="02020603050405020304" pitchFamily="18" charset="0"/>
                        </a:rPr>
                        <a:t>Implementing “Customer feedback”</a:t>
                      </a:r>
                      <a:endParaRPr lang="en-IO" sz="1800" b="1" dirty="0">
                        <a:effectLst/>
                        <a:latin typeface="+mn-lt"/>
                        <a:ea typeface="Calibri" panose="020F0502020204030204" pitchFamily="34" charset="0"/>
                      </a:endParaRPr>
                    </a:p>
                    <a:p>
                      <a:pPr marL="342900" lvl="0" indent="-342900" algn="l">
                        <a:buFont typeface="Symbol" panose="05050102010706020507" pitchFamily="18" charset="2"/>
                        <a:buChar char=""/>
                      </a:pPr>
                      <a:r>
                        <a:rPr lang="en-US" sz="1800" b="1" dirty="0">
                          <a:effectLst/>
                          <a:latin typeface="+mn-lt"/>
                          <a:ea typeface="Calibri" panose="020F0502020204030204" pitchFamily="34" charset="0"/>
                        </a:rPr>
                        <a:t>Tools and Technologies/summery</a:t>
                      </a:r>
                      <a:endParaRPr lang="en-IO" sz="1800" b="1" dirty="0">
                        <a:effectLst/>
                        <a:latin typeface="+mn-lt"/>
                        <a:ea typeface="Calibri" panose="020F0502020204030204" pitchFamily="34" charset="0"/>
                      </a:endParaRPr>
                    </a:p>
                  </a:txBody>
                  <a:tcPr marL="114300" marR="114300" marT="0" marB="0"/>
                </a:tc>
                <a:extLst>
                  <a:ext uri="{0D108BD9-81ED-4DB2-BD59-A6C34878D82A}">
                    <a16:rowId xmlns:a16="http://schemas.microsoft.com/office/drawing/2014/main" val="1680782036"/>
                  </a:ext>
                </a:extLst>
              </a:tr>
              <a:tr h="1374357">
                <a:tc>
                  <a:txBody>
                    <a:bodyPr/>
                    <a:lstStyle/>
                    <a:p>
                      <a:pPr marL="69215" algn="l">
                        <a:lnSpc>
                          <a:spcPct val="107000"/>
                        </a:lnSpc>
                        <a:spcAft>
                          <a:spcPts val="800"/>
                        </a:spcAft>
                      </a:pPr>
                      <a:r>
                        <a:rPr lang="en-IO" sz="1800" b="1" kern="1200" dirty="0" err="1">
                          <a:solidFill>
                            <a:schemeClr val="tx1"/>
                          </a:solidFill>
                          <a:effectLst/>
                          <a:latin typeface="+mn-lt"/>
                          <a:ea typeface="+mn-ea"/>
                          <a:cs typeface="+mn-cs"/>
                        </a:rPr>
                        <a:t>Hitinayaka.H.M.N.M</a:t>
                      </a:r>
                      <a:endParaRPr lang="en-IO" sz="1800" b="1" dirty="0">
                        <a:effectLst/>
                        <a:latin typeface="+mn-lt"/>
                        <a:ea typeface="Calibri" panose="020F0502020204030204" pitchFamily="34" charset="0"/>
                        <a:cs typeface="Times New Roman" panose="02020603050405020304" pitchFamily="18" charset="0"/>
                      </a:endParaRPr>
                    </a:p>
                  </a:txBody>
                  <a:tcPr marL="114300" marR="114300" marT="0" marB="0"/>
                </a:tc>
                <a:tc>
                  <a:txBody>
                    <a:bodyPr/>
                    <a:lstStyle/>
                    <a:p>
                      <a:pPr marL="342900" lvl="0" indent="-342900" algn="l">
                        <a:buFont typeface="Symbol" panose="05050102010706020507" pitchFamily="18" charset="2"/>
                        <a:buChar char=""/>
                      </a:pPr>
                      <a:r>
                        <a:rPr lang="en-US" sz="1800" b="1" dirty="0">
                          <a:effectLst/>
                          <a:latin typeface="+mn-lt"/>
                          <a:ea typeface="Times New Roman" panose="02020603050405020304" pitchFamily="18" charset="0"/>
                        </a:rPr>
                        <a:t>Implementing “Guider management”</a:t>
                      </a:r>
                      <a:endParaRPr lang="en-IO" sz="1800" b="1" dirty="0">
                        <a:effectLst/>
                        <a:latin typeface="+mn-lt"/>
                        <a:ea typeface="Calibri" panose="020F0502020204030204" pitchFamily="34" charset="0"/>
                      </a:endParaRPr>
                    </a:p>
                  </a:txBody>
                  <a:tcPr marL="114300" marR="114300" marT="0" marB="0"/>
                </a:tc>
                <a:extLst>
                  <a:ext uri="{0D108BD9-81ED-4DB2-BD59-A6C34878D82A}">
                    <a16:rowId xmlns:a16="http://schemas.microsoft.com/office/drawing/2014/main" val="1458715316"/>
                  </a:ext>
                </a:extLst>
              </a:tr>
            </a:tbl>
          </a:graphicData>
        </a:graphic>
      </p:graphicFrame>
    </p:spTree>
    <p:extLst>
      <p:ext uri="{BB962C8B-B14F-4D97-AF65-F5344CB8AC3E}">
        <p14:creationId xmlns:p14="http://schemas.microsoft.com/office/powerpoint/2010/main" val="1394165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4B97-2038-26DE-5597-B2DFB9B41DEE}"/>
              </a:ext>
            </a:extLst>
          </p:cNvPr>
          <p:cNvSpPr>
            <a:spLocks noGrp="1"/>
          </p:cNvSpPr>
          <p:nvPr>
            <p:ph type="title"/>
          </p:nvPr>
        </p:nvSpPr>
        <p:spPr>
          <a:xfrm>
            <a:off x="6737465" y="1506372"/>
            <a:ext cx="4813072" cy="2837028"/>
          </a:xfrm>
        </p:spPr>
        <p:txBody>
          <a:bodyPr vert="horz" lIns="91440" tIns="45720" rIns="91440" bIns="45720" rtlCol="0" anchor="b">
            <a:normAutofit fontScale="90000"/>
          </a:bodyPr>
          <a:lstStyle/>
          <a:p>
            <a:r>
              <a:rPr lang="en-US" sz="7400" b="1" dirty="0">
                <a:solidFill>
                  <a:srgbClr val="485C6D"/>
                </a:solidFill>
                <a:latin typeface="Sitka Banner" panose="02000505000000020004" pitchFamily="2" charset="0"/>
              </a:rPr>
              <a:t>THANKS FOR FLYING WITH US !!!</a:t>
            </a:r>
          </a:p>
        </p:txBody>
      </p:sp>
      <p:pic>
        <p:nvPicPr>
          <p:cNvPr id="5" name="Picture 4">
            <a:extLst>
              <a:ext uri="{FF2B5EF4-FFF2-40B4-BE49-F238E27FC236}">
                <a16:creationId xmlns:a16="http://schemas.microsoft.com/office/drawing/2014/main" id="{69ADEB59-6D1B-BD65-3F79-C05765C03028}"/>
              </a:ext>
            </a:extLst>
          </p:cNvPr>
          <p:cNvPicPr>
            <a:picLocks noChangeAspect="1"/>
          </p:cNvPicPr>
          <p:nvPr/>
        </p:nvPicPr>
        <p:blipFill rotWithShape="1">
          <a:blip r:embed="rId2">
            <a:extLst>
              <a:ext uri="{28A0092B-C50C-407E-A947-70E740481C1C}">
                <a14:useLocalDpi xmlns:a14="http://schemas.microsoft.com/office/drawing/2010/main" val="0"/>
              </a:ext>
            </a:extLst>
          </a:blip>
          <a:srcRect l="713" r="10398"/>
          <a:stretch/>
        </p:blipFill>
        <p:spPr>
          <a:xfrm>
            <a:off x="1" y="10"/>
            <a:ext cx="6096000" cy="6857990"/>
          </a:xfrm>
          <a:prstGeom prst="rect">
            <a:avLst/>
          </a:prstGeom>
        </p:spPr>
      </p:pic>
    </p:spTree>
    <p:extLst>
      <p:ext uri="{BB962C8B-B14F-4D97-AF65-F5344CB8AC3E}">
        <p14:creationId xmlns:p14="http://schemas.microsoft.com/office/powerpoint/2010/main" val="411167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descr="ආයු බොහෝ වේවා&#10;">
            <a:extLst>
              <a:ext uri="{FF2B5EF4-FFF2-40B4-BE49-F238E27FC236}">
                <a16:creationId xmlns:a16="http://schemas.microsoft.com/office/drawing/2014/main" id="{4B30F910-9847-8AE3-4E2A-8B9B49B7762E}"/>
              </a:ext>
            </a:extLst>
          </p:cNvPr>
          <p:cNvSpPr>
            <a:spLocks noGrp="1"/>
          </p:cNvSpPr>
          <p:nvPr>
            <p:ph type="title"/>
          </p:nvPr>
        </p:nvSpPr>
        <p:spPr>
          <a:xfrm>
            <a:off x="2211762" y="604185"/>
            <a:ext cx="2902972" cy="769441"/>
          </a:xfrm>
        </p:spPr>
        <p:txBody>
          <a:bodyPr>
            <a:normAutofit/>
          </a:bodyPr>
          <a:lstStyle/>
          <a:p>
            <a:r>
              <a:rPr lang="en-US" sz="4000" b="1" dirty="0">
                <a:latin typeface="Gabriola" panose="04040605051002020D02" pitchFamily="82" charset="0"/>
              </a:rPr>
              <a:t>BACKGROUND</a:t>
            </a:r>
            <a:endParaRPr lang="en-IO" sz="4000" b="1" dirty="0">
              <a:latin typeface="Gabriola" panose="04040605051002020D02" pitchFamily="82" charset="0"/>
            </a:endParaRPr>
          </a:p>
        </p:txBody>
      </p:sp>
      <p:pic>
        <p:nvPicPr>
          <p:cNvPr id="4" name="Picture 3" descr="A picture containing indoor, wall, person, dress&#10;&#10;Description automatically generated">
            <a:extLst>
              <a:ext uri="{FF2B5EF4-FFF2-40B4-BE49-F238E27FC236}">
                <a16:creationId xmlns:a16="http://schemas.microsoft.com/office/drawing/2014/main" id="{A64F59C1-2709-5748-79E8-B4E15D4E960A}"/>
              </a:ext>
            </a:extLst>
          </p:cNvPr>
          <p:cNvPicPr>
            <a:picLocks noChangeAspect="1"/>
          </p:cNvPicPr>
          <p:nvPr/>
        </p:nvPicPr>
        <p:blipFill rotWithShape="1">
          <a:blip r:embed="rId2">
            <a:extLst>
              <a:ext uri="{28A0092B-C50C-407E-A947-70E740481C1C}">
                <a14:useLocalDpi xmlns:a14="http://schemas.microsoft.com/office/drawing/2010/main" val="0"/>
              </a:ext>
            </a:extLst>
          </a:blip>
          <a:srcRect l="4502" r="397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8" name="Picture 7">
            <a:extLst>
              <a:ext uri="{FF2B5EF4-FFF2-40B4-BE49-F238E27FC236}">
                <a16:creationId xmlns:a16="http://schemas.microsoft.com/office/drawing/2014/main" id="{485DC5A6-0BED-54A7-208F-718A289E42D6}"/>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85000"/>
                    </a14:imgEffect>
                  </a14:imgLayer>
                </a14:imgProps>
              </a:ext>
              <a:ext uri="{28A0092B-C50C-407E-A947-70E740481C1C}">
                <a14:useLocalDpi xmlns:a14="http://schemas.microsoft.com/office/drawing/2010/main" val="0"/>
              </a:ext>
            </a:extLst>
          </a:blip>
          <a:srcRect/>
          <a:stretch/>
        </p:blipFill>
        <p:spPr>
          <a:xfrm flipH="1">
            <a:off x="-540311" y="4554788"/>
            <a:ext cx="3733215" cy="2484285"/>
          </a:xfrm>
          <a:prstGeom prst="rect">
            <a:avLst/>
          </a:prstGeom>
          <a:ln>
            <a:noFill/>
          </a:ln>
          <a:effectLst>
            <a:softEdge rad="112500"/>
          </a:effectLst>
        </p:spPr>
      </p:pic>
      <p:sp>
        <p:nvSpPr>
          <p:cNvPr id="5" name="Content Placeholder 4">
            <a:extLst>
              <a:ext uri="{FF2B5EF4-FFF2-40B4-BE49-F238E27FC236}">
                <a16:creationId xmlns:a16="http://schemas.microsoft.com/office/drawing/2014/main" id="{A94F1733-8F48-C4AE-5929-8C4F2FE69C3F}"/>
              </a:ext>
            </a:extLst>
          </p:cNvPr>
          <p:cNvSpPr>
            <a:spLocks noGrp="1"/>
          </p:cNvSpPr>
          <p:nvPr>
            <p:ph idx="1"/>
          </p:nvPr>
        </p:nvSpPr>
        <p:spPr>
          <a:xfrm>
            <a:off x="1097280" y="1845734"/>
            <a:ext cx="5546116" cy="4023360"/>
          </a:xfrm>
        </p:spPr>
        <p:txBody>
          <a:bodyPr>
            <a:normAutofit lnSpcReduction="10000"/>
          </a:bodyPr>
          <a:lstStyle/>
          <a:p>
            <a:r>
              <a:rPr lang="en-US" b="0" i="0" dirty="0" err="1">
                <a:solidFill>
                  <a:schemeClr val="tx1"/>
                </a:solidFill>
                <a:effectLst/>
              </a:rPr>
              <a:t>SkySail</a:t>
            </a:r>
            <a:r>
              <a:rPr lang="en-US" b="0" i="0" dirty="0">
                <a:solidFill>
                  <a:schemeClr val="tx1"/>
                </a:solidFill>
                <a:effectLst/>
              </a:rPr>
              <a:t> is an online platform for booking airline tickets, hotels, and rental cars. </a:t>
            </a:r>
          </a:p>
          <a:p>
            <a:r>
              <a:rPr lang="en-US" b="0" i="0" dirty="0">
                <a:solidFill>
                  <a:schemeClr val="tx1"/>
                </a:solidFill>
                <a:effectLst/>
              </a:rPr>
              <a:t>It offers a user-friendly interface that allows customers to search, compare and book flights from a wide range of airlines based on various criteria such as price, airline, departure time, and flight duration. </a:t>
            </a:r>
          </a:p>
          <a:p>
            <a:r>
              <a:rPr lang="en-US" b="0" i="0" dirty="0">
                <a:solidFill>
                  <a:schemeClr val="tx1"/>
                </a:solidFill>
                <a:effectLst/>
              </a:rPr>
              <a:t>The platform provides real-time availability and pricing information and ensures a hassle-free experience by offering secure payment options and customer support throughout the booking process. </a:t>
            </a:r>
          </a:p>
          <a:p>
            <a:r>
              <a:rPr lang="en-US" b="0" i="0" dirty="0" err="1">
                <a:solidFill>
                  <a:schemeClr val="tx1"/>
                </a:solidFill>
                <a:effectLst/>
              </a:rPr>
              <a:t>SkySail</a:t>
            </a:r>
            <a:r>
              <a:rPr lang="en-US" b="0" i="0" dirty="0">
                <a:solidFill>
                  <a:schemeClr val="tx1"/>
                </a:solidFill>
                <a:effectLst/>
              </a:rPr>
              <a:t> is a convenient and reliable one-stop-shop for all travel needs</a:t>
            </a:r>
            <a:r>
              <a:rPr lang="en-US" b="0" i="0" dirty="0">
                <a:solidFill>
                  <a:srgbClr val="D1D5DB"/>
                </a:solidFill>
                <a:effectLst/>
                <a:latin typeface="Söhne"/>
              </a:rPr>
              <a:t>.</a:t>
            </a:r>
            <a:endParaRPr lang="en-IO" dirty="0"/>
          </a:p>
        </p:txBody>
      </p:sp>
    </p:spTree>
    <p:extLst>
      <p:ext uri="{BB962C8B-B14F-4D97-AF65-F5344CB8AC3E}">
        <p14:creationId xmlns:p14="http://schemas.microsoft.com/office/powerpoint/2010/main" val="3868417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3">
            <a:extLst>
              <a:ext uri="{FF2B5EF4-FFF2-40B4-BE49-F238E27FC236}">
                <a16:creationId xmlns:a16="http://schemas.microsoft.com/office/drawing/2014/main" id="{738E525B-CC61-44CA-83E8-6CC4CB86E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94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0500CD2D-B97B-AC46-07B9-C04374694143}"/>
              </a:ext>
            </a:extLst>
          </p:cNvPr>
          <p:cNvPicPr>
            <a:picLocks noChangeAspect="1"/>
          </p:cNvPicPr>
          <p:nvPr/>
        </p:nvPicPr>
        <p:blipFill rotWithShape="1">
          <a:blip r:embed="rId2">
            <a:extLst>
              <a:ext uri="{28A0092B-C50C-407E-A947-70E740481C1C}">
                <a14:useLocalDpi xmlns:a14="http://schemas.microsoft.com/office/drawing/2010/main" val="0"/>
              </a:ext>
            </a:extLst>
          </a:blip>
          <a:srcRect l="12744" r="24297"/>
          <a:stretch/>
        </p:blipFill>
        <p:spPr>
          <a:xfrm>
            <a:off x="20" y="3579"/>
            <a:ext cx="6014565" cy="6854421"/>
          </a:xfrm>
          <a:prstGeom prst="rect">
            <a:avLst/>
          </a:prstGeom>
        </p:spPr>
      </p:pic>
      <p:sp>
        <p:nvSpPr>
          <p:cNvPr id="35" name="Rectangle 35">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E63892-9130-F3FF-6732-4F53E6D89D57}"/>
              </a:ext>
            </a:extLst>
          </p:cNvPr>
          <p:cNvSpPr>
            <a:spLocks noGrp="1"/>
          </p:cNvSpPr>
          <p:nvPr>
            <p:ph type="title"/>
          </p:nvPr>
        </p:nvSpPr>
        <p:spPr>
          <a:xfrm>
            <a:off x="1021543" y="1480782"/>
            <a:ext cx="3971498" cy="3896436"/>
          </a:xfrm>
        </p:spPr>
        <p:txBody>
          <a:bodyPr anchor="ctr">
            <a:normAutofit/>
          </a:bodyPr>
          <a:lstStyle/>
          <a:p>
            <a:pPr algn="ctr"/>
            <a:r>
              <a:rPr lang="en-US" b="1" dirty="0">
                <a:solidFill>
                  <a:srgbClr val="FFFFFF"/>
                </a:solidFill>
              </a:rPr>
              <a:t>PROBLEMS</a:t>
            </a:r>
            <a:endParaRPr lang="en-IO" b="1" dirty="0">
              <a:solidFill>
                <a:srgbClr val="FFFFFF"/>
              </a:solidFill>
            </a:endParaRPr>
          </a:p>
        </p:txBody>
      </p:sp>
      <p:sp>
        <p:nvSpPr>
          <p:cNvPr id="29" name="Content Placeholder 28">
            <a:extLst>
              <a:ext uri="{FF2B5EF4-FFF2-40B4-BE49-F238E27FC236}">
                <a16:creationId xmlns:a16="http://schemas.microsoft.com/office/drawing/2014/main" id="{12252829-B7D7-B8ED-EADD-2D38744B1A60}"/>
              </a:ext>
            </a:extLst>
          </p:cNvPr>
          <p:cNvSpPr>
            <a:spLocks noGrp="1"/>
          </p:cNvSpPr>
          <p:nvPr>
            <p:ph idx="1"/>
          </p:nvPr>
        </p:nvSpPr>
        <p:spPr>
          <a:xfrm>
            <a:off x="6493934" y="292903"/>
            <a:ext cx="5342466" cy="6141763"/>
          </a:xfrm>
        </p:spPr>
        <p:txBody>
          <a:bodyPr anchor="t">
            <a:noAutofit/>
          </a:bodyPr>
          <a:lstStyle/>
          <a:p>
            <a:pPr algn="l">
              <a:buFont typeface="+mj-lt"/>
              <a:buAutoNum type="arabicPeriod"/>
            </a:pPr>
            <a:r>
              <a:rPr lang="en-US" b="0" i="0" dirty="0">
                <a:solidFill>
                  <a:schemeClr val="tx1"/>
                </a:solidFill>
                <a:effectLst/>
                <a:latin typeface="Söhne"/>
              </a:rPr>
              <a:t>Compatibility issues: Apps need to work seamlessly across multiple devices, operating systems, and screen sizes. Compatibility issues can arise when an app is not optimized for a specific device or operating system, leading to crashes, glitches, and poor performance.</a:t>
            </a:r>
          </a:p>
          <a:p>
            <a:pPr algn="l">
              <a:buFont typeface="+mj-lt"/>
              <a:buAutoNum type="arabicPeriod"/>
            </a:pPr>
            <a:r>
              <a:rPr lang="en-US" b="0" i="0" dirty="0">
                <a:solidFill>
                  <a:schemeClr val="tx1"/>
                </a:solidFill>
                <a:effectLst/>
                <a:latin typeface="Söhne"/>
              </a:rPr>
              <a:t>Security vulnerabilities: Apps can be vulnerable to security breaches, leaving user data and sensitive information at risk. Developers need to implement robust security measures, such as encryption and two-factor authentication, to protect user data.</a:t>
            </a:r>
          </a:p>
          <a:p>
            <a:pPr algn="l">
              <a:buFont typeface="+mj-lt"/>
              <a:buAutoNum type="arabicPeriod"/>
            </a:pPr>
            <a:r>
              <a:rPr lang="en-US" b="0" i="0" dirty="0">
                <a:solidFill>
                  <a:schemeClr val="tx1"/>
                </a:solidFill>
                <a:effectLst/>
                <a:latin typeface="Söhne"/>
              </a:rPr>
              <a:t>User experience (UX) issues: UX issues can include poor navigation, slow loading times, and confusing layouts. A poor user experience can lead to low user engagement and negative reviews.</a:t>
            </a:r>
          </a:p>
          <a:p>
            <a:pPr algn="l">
              <a:buFont typeface="+mj-lt"/>
              <a:buAutoNum type="arabicPeriod"/>
            </a:pPr>
            <a:r>
              <a:rPr lang="en-US" b="0" i="0" dirty="0">
                <a:solidFill>
                  <a:schemeClr val="tx1"/>
                </a:solidFill>
                <a:effectLst/>
                <a:latin typeface="Söhne"/>
              </a:rPr>
              <a:t>Technical glitches: Bugs and technical issues can occur during the development process, leading to crashes and glitches in the app. Testing and debugging are essential to ensure that the app runs smoothly and efficiently.</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1748937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1D16D-1FB6-57A8-2219-83D5755D1BD9}"/>
              </a:ext>
            </a:extLst>
          </p:cNvPr>
          <p:cNvSpPr>
            <a:spLocks noGrp="1"/>
          </p:cNvSpPr>
          <p:nvPr>
            <p:ph type="title"/>
          </p:nvPr>
        </p:nvSpPr>
        <p:spPr>
          <a:xfrm>
            <a:off x="882952" y="338667"/>
            <a:ext cx="3690257" cy="1020817"/>
          </a:xfrm>
        </p:spPr>
        <p:txBody>
          <a:bodyPr>
            <a:normAutofit/>
          </a:bodyPr>
          <a:lstStyle/>
          <a:p>
            <a:r>
              <a:rPr lang="en-US" b="1" dirty="0"/>
              <a:t>MOTIVATIONS</a:t>
            </a:r>
            <a:endParaRPr lang="en-IO" b="1" dirty="0"/>
          </a:p>
        </p:txBody>
      </p:sp>
      <p:pic>
        <p:nvPicPr>
          <p:cNvPr id="10" name="Picture 9" descr="A picture containing text, jigsaw puzzle&#10;&#10;Description automatically generated">
            <a:extLst>
              <a:ext uri="{FF2B5EF4-FFF2-40B4-BE49-F238E27FC236}">
                <a16:creationId xmlns:a16="http://schemas.microsoft.com/office/drawing/2014/main" id="{86077879-7248-34C7-B878-65F25882ED26}"/>
              </a:ext>
            </a:extLst>
          </p:cNvPr>
          <p:cNvPicPr>
            <a:picLocks noChangeAspect="1"/>
          </p:cNvPicPr>
          <p:nvPr/>
        </p:nvPicPr>
        <p:blipFill rotWithShape="1">
          <a:blip r:embed="rId2">
            <a:extLst>
              <a:ext uri="{28A0092B-C50C-407E-A947-70E740481C1C}">
                <a14:useLocalDpi xmlns:a14="http://schemas.microsoft.com/office/drawing/2010/main" val="0"/>
              </a:ext>
            </a:extLst>
          </a:blip>
          <a:srcRect t="7614" r="3" b="3"/>
          <a:stretch/>
        </p:blipFill>
        <p:spPr>
          <a:xfrm>
            <a:off x="372533" y="1557866"/>
            <a:ext cx="4961467" cy="4379687"/>
          </a:xfrm>
          <a:prstGeom prst="rect">
            <a:avLst/>
          </a:prstGeom>
        </p:spPr>
      </p:pic>
      <p:cxnSp>
        <p:nvCxnSpPr>
          <p:cNvPr id="17" name="Straight Connector 16">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DBC0F503-5D1C-E0AD-D2AA-647990EDD60B}"/>
              </a:ext>
            </a:extLst>
          </p:cNvPr>
          <p:cNvSpPr>
            <a:spLocks noGrp="1"/>
          </p:cNvSpPr>
          <p:nvPr>
            <p:ph idx="1"/>
          </p:nvPr>
        </p:nvSpPr>
        <p:spPr>
          <a:xfrm>
            <a:off x="5984966" y="630665"/>
            <a:ext cx="5834501" cy="5306888"/>
          </a:xfrm>
        </p:spPr>
        <p:txBody>
          <a:bodyPr>
            <a:normAutofit fontScale="92500" lnSpcReduction="10000"/>
          </a:bodyPr>
          <a:lstStyle/>
          <a:p>
            <a:pPr>
              <a:buFont typeface="Wingdings" panose="05000000000000000000" pitchFamily="2" charset="2"/>
              <a:buChar char="§"/>
            </a:pPr>
            <a:r>
              <a:rPr lang="en-US" sz="2200" dirty="0"/>
              <a:t>Solving a problem: Apps can be developed to solve specific problems, such as increasing productivity, improving communication, or streamlining processes.</a:t>
            </a:r>
          </a:p>
          <a:p>
            <a:pPr>
              <a:buFont typeface="Wingdings" panose="05000000000000000000" pitchFamily="2" charset="2"/>
              <a:buChar char="§"/>
            </a:pPr>
            <a:endParaRPr lang="en-US" sz="2200" dirty="0"/>
          </a:p>
          <a:p>
            <a:pPr>
              <a:buFont typeface="Wingdings" panose="05000000000000000000" pitchFamily="2" charset="2"/>
              <a:buChar char="§"/>
            </a:pPr>
            <a:r>
              <a:rPr lang="en-US" sz="2200" dirty="0"/>
              <a:t>Innovation: Developers can be motivated to create new and innovative apps that offer unique and exciting features, such as augmented reality or artificial intelligence.</a:t>
            </a:r>
          </a:p>
          <a:p>
            <a:pPr>
              <a:buFont typeface="Wingdings" panose="05000000000000000000" pitchFamily="2" charset="2"/>
              <a:buChar char="§"/>
            </a:pPr>
            <a:endParaRPr lang="en-US" sz="2200" dirty="0"/>
          </a:p>
          <a:p>
            <a:pPr>
              <a:buFont typeface="Wingdings" panose="05000000000000000000" pitchFamily="2" charset="2"/>
              <a:buChar char="§"/>
            </a:pPr>
            <a:r>
              <a:rPr lang="en-US" sz="2200" dirty="0"/>
              <a:t>Business opportunities: Apps can provide lucrative business opportunities, such as monetization through in-app purchases or advertising.</a:t>
            </a:r>
          </a:p>
          <a:p>
            <a:pPr>
              <a:buFont typeface="Wingdings" panose="05000000000000000000" pitchFamily="2" charset="2"/>
              <a:buChar char="§"/>
            </a:pPr>
            <a:endParaRPr lang="en-US" sz="2200" dirty="0"/>
          </a:p>
          <a:p>
            <a:pPr>
              <a:buFont typeface="Wingdings" panose="05000000000000000000" pitchFamily="2" charset="2"/>
              <a:buChar char="§"/>
            </a:pPr>
            <a:r>
              <a:rPr lang="en-US" sz="2200" dirty="0"/>
              <a:t>Personal interests: Some developers are motivated by personal interests, such as developing apps related to their hobbies or passions.</a:t>
            </a:r>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p>
        </p:txBody>
      </p:sp>
      <p:sp>
        <p:nvSpPr>
          <p:cNvPr id="19" name="Rectangle 18">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83026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3F14C-E893-FB20-A9E7-D52BE6713895}"/>
              </a:ext>
            </a:extLst>
          </p:cNvPr>
          <p:cNvSpPr>
            <a:spLocks noGrp="1"/>
          </p:cNvSpPr>
          <p:nvPr>
            <p:ph type="title" idx="4294967295"/>
          </p:nvPr>
        </p:nvSpPr>
        <p:spPr>
          <a:xfrm>
            <a:off x="3007360" y="-522605"/>
            <a:ext cx="10058400" cy="1450975"/>
          </a:xfrm>
        </p:spPr>
        <p:txBody>
          <a:bodyPr/>
          <a:lstStyle/>
          <a:p>
            <a:r>
              <a:rPr lang="en-US" b="1" dirty="0"/>
              <a:t>SOLUTION OVERVIEW</a:t>
            </a:r>
            <a:endParaRPr lang="en-IO" b="1" dirty="0"/>
          </a:p>
        </p:txBody>
      </p:sp>
      <p:sp>
        <p:nvSpPr>
          <p:cNvPr id="3" name="Content Placeholder 2">
            <a:extLst>
              <a:ext uri="{FF2B5EF4-FFF2-40B4-BE49-F238E27FC236}">
                <a16:creationId xmlns:a16="http://schemas.microsoft.com/office/drawing/2014/main" id="{9CE1D637-431A-16A2-663B-445BF0B0CC5C}"/>
              </a:ext>
            </a:extLst>
          </p:cNvPr>
          <p:cNvSpPr>
            <a:spLocks noGrp="1"/>
          </p:cNvSpPr>
          <p:nvPr>
            <p:ph idx="4294967295"/>
          </p:nvPr>
        </p:nvSpPr>
        <p:spPr>
          <a:xfrm>
            <a:off x="223521" y="928370"/>
            <a:ext cx="4267200" cy="2593657"/>
          </a:xfrm>
        </p:spPr>
        <p:txBody>
          <a:bodyPr/>
          <a:lstStyle/>
          <a:p>
            <a:pPr algn="l">
              <a:buFont typeface="+mj-lt"/>
              <a:buAutoNum type="arabicPeriod"/>
            </a:pPr>
            <a:r>
              <a:rPr lang="en-US" b="0" i="0" dirty="0">
                <a:solidFill>
                  <a:schemeClr val="tx1"/>
                </a:solidFill>
                <a:effectLst/>
                <a:latin typeface="Söhne"/>
              </a:rPr>
              <a:t>Compatibility issues</a:t>
            </a:r>
          </a:p>
          <a:p>
            <a:pPr algn="l">
              <a:buFont typeface="Arial" panose="020B0604020202020204" pitchFamily="34" charset="0"/>
              <a:buChar char="•"/>
            </a:pPr>
            <a:r>
              <a:rPr lang="en-US" b="0" i="0" dirty="0">
                <a:solidFill>
                  <a:schemeClr val="tx1"/>
                </a:solidFill>
                <a:effectLst/>
                <a:latin typeface="Söhne"/>
              </a:rPr>
              <a:t>Use cross-platform development tools</a:t>
            </a:r>
          </a:p>
          <a:p>
            <a:pPr algn="l">
              <a:buFont typeface="Arial" panose="020B0604020202020204" pitchFamily="34" charset="0"/>
              <a:buChar char="•"/>
            </a:pPr>
            <a:r>
              <a:rPr lang="en-US" b="0" i="0" dirty="0">
                <a:solidFill>
                  <a:schemeClr val="tx1"/>
                </a:solidFill>
                <a:effectLst/>
                <a:latin typeface="Söhne"/>
              </a:rPr>
              <a:t>Develop for specific devices and operating systems</a:t>
            </a:r>
          </a:p>
          <a:p>
            <a:pPr algn="l">
              <a:buFont typeface="Arial" panose="020B0604020202020204" pitchFamily="34" charset="0"/>
              <a:buChar char="•"/>
            </a:pPr>
            <a:r>
              <a:rPr lang="en-US" b="0" i="0" dirty="0">
                <a:solidFill>
                  <a:schemeClr val="tx1"/>
                </a:solidFill>
                <a:effectLst/>
                <a:latin typeface="Söhne"/>
              </a:rPr>
              <a:t>Use responsive design techniques to ensure apps work across different screen sizes</a:t>
            </a:r>
          </a:p>
          <a:p>
            <a:endParaRPr lang="en-IO" dirty="0">
              <a:solidFill>
                <a:schemeClr val="tx1"/>
              </a:solidFill>
            </a:endParaRPr>
          </a:p>
        </p:txBody>
      </p:sp>
      <p:sp>
        <p:nvSpPr>
          <p:cNvPr id="4" name="Content Placeholder 2">
            <a:extLst>
              <a:ext uri="{FF2B5EF4-FFF2-40B4-BE49-F238E27FC236}">
                <a16:creationId xmlns:a16="http://schemas.microsoft.com/office/drawing/2014/main" id="{F531745D-79DE-82F5-46C1-7949A9A8E337}"/>
              </a:ext>
            </a:extLst>
          </p:cNvPr>
          <p:cNvSpPr txBox="1">
            <a:spLocks/>
          </p:cNvSpPr>
          <p:nvPr/>
        </p:nvSpPr>
        <p:spPr>
          <a:xfrm>
            <a:off x="5384801" y="1047751"/>
            <a:ext cx="4267200" cy="25936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buFont typeface="+mj-lt"/>
              <a:buAutoNum type="arabicPeriod" startAt="2"/>
            </a:pPr>
            <a:r>
              <a:rPr lang="en-US" b="0" i="0" dirty="0">
                <a:solidFill>
                  <a:schemeClr val="tx1"/>
                </a:solidFill>
                <a:effectLst/>
                <a:latin typeface="Söhne"/>
              </a:rPr>
              <a:t>Security vulnerabilities</a:t>
            </a:r>
          </a:p>
          <a:p>
            <a:pPr algn="l">
              <a:buFont typeface="Arial" panose="020B0604020202020204" pitchFamily="34" charset="0"/>
              <a:buChar char="•"/>
            </a:pPr>
            <a:r>
              <a:rPr lang="en-US" b="0" i="0" dirty="0">
                <a:solidFill>
                  <a:schemeClr val="tx1"/>
                </a:solidFill>
                <a:effectLst/>
                <a:latin typeface="Söhne"/>
              </a:rPr>
              <a:t>Implement strong encryption techniques</a:t>
            </a:r>
          </a:p>
          <a:p>
            <a:pPr algn="l">
              <a:buFont typeface="Arial" panose="020B0604020202020204" pitchFamily="34" charset="0"/>
              <a:buChar char="•"/>
            </a:pPr>
            <a:r>
              <a:rPr lang="en-US" b="0" i="0" dirty="0">
                <a:solidFill>
                  <a:schemeClr val="tx1"/>
                </a:solidFill>
                <a:effectLst/>
                <a:latin typeface="Söhne"/>
              </a:rPr>
              <a:t>Use two-factor authentication</a:t>
            </a:r>
          </a:p>
          <a:p>
            <a:pPr algn="l">
              <a:buFont typeface="Arial" panose="020B0604020202020204" pitchFamily="34" charset="0"/>
              <a:buChar char="•"/>
            </a:pPr>
            <a:r>
              <a:rPr lang="en-US" b="0" i="0" dirty="0">
                <a:solidFill>
                  <a:schemeClr val="tx1"/>
                </a:solidFill>
                <a:effectLst/>
                <a:latin typeface="Söhne"/>
              </a:rPr>
              <a:t>Regularly test and audit the app for vulnerabilities</a:t>
            </a:r>
          </a:p>
          <a:p>
            <a:endParaRPr lang="en-IO" dirty="0">
              <a:solidFill>
                <a:schemeClr val="tx1"/>
              </a:solidFill>
            </a:endParaRPr>
          </a:p>
        </p:txBody>
      </p:sp>
      <p:sp>
        <p:nvSpPr>
          <p:cNvPr id="5" name="Content Placeholder 2">
            <a:extLst>
              <a:ext uri="{FF2B5EF4-FFF2-40B4-BE49-F238E27FC236}">
                <a16:creationId xmlns:a16="http://schemas.microsoft.com/office/drawing/2014/main" id="{8EDF5C22-F490-17CD-F97F-82E741322BCC}"/>
              </a:ext>
            </a:extLst>
          </p:cNvPr>
          <p:cNvSpPr txBox="1">
            <a:spLocks/>
          </p:cNvSpPr>
          <p:nvPr/>
        </p:nvSpPr>
        <p:spPr>
          <a:xfrm>
            <a:off x="1828800" y="3760789"/>
            <a:ext cx="4267200" cy="25936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buFont typeface="+mj-lt"/>
              <a:buAutoNum type="arabicPeriod" startAt="3"/>
            </a:pPr>
            <a:r>
              <a:rPr lang="en-US" b="0" i="0" dirty="0">
                <a:solidFill>
                  <a:schemeClr val="tx1"/>
                </a:solidFill>
                <a:effectLst/>
                <a:latin typeface="Söhne"/>
              </a:rPr>
              <a:t>User experience (UX) issues</a:t>
            </a:r>
          </a:p>
          <a:p>
            <a:pPr algn="l">
              <a:buFont typeface="Arial" panose="020B0604020202020204" pitchFamily="34" charset="0"/>
              <a:buChar char="•"/>
            </a:pPr>
            <a:r>
              <a:rPr lang="en-US" b="0" i="0" dirty="0">
                <a:solidFill>
                  <a:schemeClr val="tx1"/>
                </a:solidFill>
                <a:effectLst/>
                <a:latin typeface="Söhne"/>
              </a:rPr>
              <a:t>Conduct user research and testing to understand user needs and preferences</a:t>
            </a:r>
          </a:p>
          <a:p>
            <a:pPr algn="l">
              <a:buFont typeface="Arial" panose="020B0604020202020204" pitchFamily="34" charset="0"/>
              <a:buChar char="•"/>
            </a:pPr>
            <a:r>
              <a:rPr lang="en-US" b="0" i="0" dirty="0">
                <a:solidFill>
                  <a:schemeClr val="tx1"/>
                </a:solidFill>
                <a:effectLst/>
                <a:latin typeface="Söhne"/>
              </a:rPr>
              <a:t>Use a simple and intuitive design</a:t>
            </a:r>
          </a:p>
          <a:p>
            <a:pPr algn="l">
              <a:buFont typeface="Arial" panose="020B0604020202020204" pitchFamily="34" charset="0"/>
              <a:buChar char="•"/>
            </a:pPr>
            <a:r>
              <a:rPr lang="en-US" b="0" i="0" dirty="0">
                <a:solidFill>
                  <a:schemeClr val="tx1"/>
                </a:solidFill>
                <a:effectLst/>
                <a:latin typeface="Söhne"/>
              </a:rPr>
              <a:t>Ensure fast loading times and smooth navigation</a:t>
            </a:r>
          </a:p>
          <a:p>
            <a:endParaRPr lang="en-IO" dirty="0">
              <a:solidFill>
                <a:schemeClr val="tx1"/>
              </a:solidFill>
            </a:endParaRPr>
          </a:p>
        </p:txBody>
      </p:sp>
      <p:sp>
        <p:nvSpPr>
          <p:cNvPr id="6" name="Content Placeholder 2">
            <a:extLst>
              <a:ext uri="{FF2B5EF4-FFF2-40B4-BE49-F238E27FC236}">
                <a16:creationId xmlns:a16="http://schemas.microsoft.com/office/drawing/2014/main" id="{DE158542-8941-6C92-A7CF-FE42CB11D599}"/>
              </a:ext>
            </a:extLst>
          </p:cNvPr>
          <p:cNvSpPr txBox="1">
            <a:spLocks/>
          </p:cNvSpPr>
          <p:nvPr/>
        </p:nvSpPr>
        <p:spPr>
          <a:xfrm>
            <a:off x="7518401" y="3934566"/>
            <a:ext cx="4267200" cy="241987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buFont typeface="+mj-lt"/>
              <a:buAutoNum type="arabicPeriod" startAt="4"/>
            </a:pPr>
            <a:r>
              <a:rPr lang="en-US" b="0" i="0" dirty="0">
                <a:solidFill>
                  <a:schemeClr val="tx1"/>
                </a:solidFill>
                <a:effectLst/>
                <a:latin typeface="Söhne"/>
              </a:rPr>
              <a:t>Technical glitches</a:t>
            </a:r>
          </a:p>
          <a:p>
            <a:pPr algn="l">
              <a:buFont typeface="Arial" panose="020B0604020202020204" pitchFamily="34" charset="0"/>
              <a:buChar char="•"/>
            </a:pPr>
            <a:r>
              <a:rPr lang="en-US" b="0" i="0" dirty="0">
                <a:solidFill>
                  <a:schemeClr val="tx1"/>
                </a:solidFill>
                <a:effectLst/>
                <a:latin typeface="Söhne"/>
              </a:rPr>
              <a:t>Use automated testing tools to identify and fix bugs</a:t>
            </a:r>
          </a:p>
          <a:p>
            <a:pPr algn="l">
              <a:buFont typeface="Arial" panose="020B0604020202020204" pitchFamily="34" charset="0"/>
              <a:buChar char="•"/>
            </a:pPr>
            <a:r>
              <a:rPr lang="en-US" b="0" i="0" dirty="0">
                <a:solidFill>
                  <a:schemeClr val="tx1"/>
                </a:solidFill>
                <a:effectLst/>
                <a:latin typeface="Söhne"/>
              </a:rPr>
              <a:t>Regularly update and maintain the app with bug fixes and feature enhancements</a:t>
            </a:r>
          </a:p>
          <a:p>
            <a:endParaRPr lang="en-IO" dirty="0">
              <a:solidFill>
                <a:schemeClr val="tx1"/>
              </a:solidFill>
            </a:endParaRPr>
          </a:p>
        </p:txBody>
      </p:sp>
    </p:spTree>
    <p:extLst>
      <p:ext uri="{BB962C8B-B14F-4D97-AF65-F5344CB8AC3E}">
        <p14:creationId xmlns:p14="http://schemas.microsoft.com/office/powerpoint/2010/main" val="3837561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CBFC5-2AFE-7BBE-96C5-C4141C453BBA}"/>
              </a:ext>
            </a:extLst>
          </p:cNvPr>
          <p:cNvSpPr>
            <a:spLocks noGrp="1"/>
          </p:cNvSpPr>
          <p:nvPr>
            <p:ph type="title"/>
          </p:nvPr>
        </p:nvSpPr>
        <p:spPr>
          <a:xfrm>
            <a:off x="7207522" y="898066"/>
            <a:ext cx="4015087" cy="1450757"/>
          </a:xfrm>
        </p:spPr>
        <p:txBody>
          <a:bodyPr vert="horz" lIns="91440" tIns="45720" rIns="91440" bIns="45720" rtlCol="0">
            <a:normAutofit/>
          </a:bodyPr>
          <a:lstStyle/>
          <a:p>
            <a:r>
              <a:rPr lang="en-US" sz="4400" b="1" dirty="0"/>
              <a:t>BENEFITS OF THE SYSTEM</a:t>
            </a:r>
          </a:p>
        </p:txBody>
      </p:sp>
      <p:sp>
        <p:nvSpPr>
          <p:cNvPr id="62" name="Content Placeholder 61">
            <a:extLst>
              <a:ext uri="{FF2B5EF4-FFF2-40B4-BE49-F238E27FC236}">
                <a16:creationId xmlns:a16="http://schemas.microsoft.com/office/drawing/2014/main" id="{B75E62AE-7AB6-EF64-86E8-DAC6837947C6}"/>
              </a:ext>
            </a:extLst>
          </p:cNvPr>
          <p:cNvSpPr>
            <a:spLocks noGrp="1"/>
          </p:cNvSpPr>
          <p:nvPr>
            <p:ph idx="1"/>
          </p:nvPr>
        </p:nvSpPr>
        <p:spPr>
          <a:xfrm>
            <a:off x="7504405" y="2348823"/>
            <a:ext cx="4015087" cy="3670180"/>
          </a:xfrm>
        </p:spPr>
        <p:txBody>
          <a:bodyPr>
            <a:normAutofit/>
          </a:bodyPr>
          <a:lstStyle/>
          <a:p>
            <a:pPr>
              <a:buFont typeface="Wingdings" panose="05000000000000000000" pitchFamily="2" charset="2"/>
              <a:buChar char="§"/>
            </a:pPr>
            <a:r>
              <a:rPr lang="en-US" sz="2400" dirty="0"/>
              <a:t>Comparison Shopping</a:t>
            </a:r>
          </a:p>
          <a:p>
            <a:pPr>
              <a:buFont typeface="Wingdings" panose="05000000000000000000" pitchFamily="2" charset="2"/>
              <a:buChar char="§"/>
            </a:pPr>
            <a:r>
              <a:rPr lang="en-US" sz="2400" dirty="0"/>
              <a:t>Convenience</a:t>
            </a:r>
          </a:p>
          <a:p>
            <a:pPr>
              <a:buFont typeface="Wingdings" panose="05000000000000000000" pitchFamily="2" charset="2"/>
              <a:buChar char="§"/>
            </a:pPr>
            <a:r>
              <a:rPr lang="en-US" sz="2400" dirty="0"/>
              <a:t>Flexibility</a:t>
            </a:r>
          </a:p>
          <a:p>
            <a:pPr>
              <a:buFont typeface="Wingdings" panose="05000000000000000000" pitchFamily="2" charset="2"/>
              <a:buChar char="§"/>
            </a:pPr>
            <a:r>
              <a:rPr lang="en-US" sz="2400" dirty="0"/>
              <a:t>Savings</a:t>
            </a:r>
          </a:p>
          <a:p>
            <a:pPr>
              <a:buFont typeface="Wingdings" panose="05000000000000000000" pitchFamily="2" charset="2"/>
              <a:buChar char="§"/>
            </a:pPr>
            <a:r>
              <a:rPr lang="en-US" sz="2400" dirty="0"/>
              <a:t>Real time data</a:t>
            </a:r>
          </a:p>
        </p:txBody>
      </p:sp>
      <p:pic>
        <p:nvPicPr>
          <p:cNvPr id="4" name="Content Placeholder 3" descr="A picture containing cup, person, coffee, beverage&#10;&#10;Description automatically generated">
            <a:extLst>
              <a:ext uri="{FF2B5EF4-FFF2-40B4-BE49-F238E27FC236}">
                <a16:creationId xmlns:a16="http://schemas.microsoft.com/office/drawing/2014/main" id="{EB7892C4-CA0B-12F6-55E1-5D8F2728ADA2}"/>
              </a:ext>
            </a:extLst>
          </p:cNvPr>
          <p:cNvPicPr>
            <a:picLocks noChangeAspect="1"/>
          </p:cNvPicPr>
          <p:nvPr/>
        </p:nvPicPr>
        <p:blipFill rotWithShape="1">
          <a:blip r:embed="rId2">
            <a:extLst>
              <a:ext uri="{28A0092B-C50C-407E-A947-70E740481C1C}">
                <a14:useLocalDpi xmlns:a14="http://schemas.microsoft.com/office/drawing/2010/main" val="0"/>
              </a:ext>
            </a:extLst>
          </a:blip>
          <a:srcRect l="28900" r="27902" b="1"/>
          <a:stretch/>
        </p:blipFill>
        <p:spPr>
          <a:xfrm>
            <a:off x="642257" y="775343"/>
            <a:ext cx="3099899" cy="4915506"/>
          </a:xfrm>
          <a:prstGeom prst="rect">
            <a:avLst/>
          </a:prstGeom>
        </p:spPr>
      </p:pic>
      <p:pic>
        <p:nvPicPr>
          <p:cNvPr id="10" name="Content Placeholder 9" descr="A close up of a keyboard&#10;&#10;Description automatically generated with medium confidence">
            <a:extLst>
              <a:ext uri="{FF2B5EF4-FFF2-40B4-BE49-F238E27FC236}">
                <a16:creationId xmlns:a16="http://schemas.microsoft.com/office/drawing/2014/main" id="{5F32EFBD-BC07-BE5C-3F13-625C1D9AAB41}"/>
              </a:ext>
            </a:extLst>
          </p:cNvPr>
          <p:cNvPicPr>
            <a:picLocks noChangeAspect="1"/>
          </p:cNvPicPr>
          <p:nvPr/>
        </p:nvPicPr>
        <p:blipFill rotWithShape="1">
          <a:blip r:embed="rId3">
            <a:extLst>
              <a:ext uri="{28A0092B-C50C-407E-A947-70E740481C1C}">
                <a14:useLocalDpi xmlns:a14="http://schemas.microsoft.com/office/drawing/2010/main" val="0"/>
              </a:ext>
            </a:extLst>
          </a:blip>
          <a:srcRect l="18249" r="24703" b="1"/>
          <a:stretch/>
        </p:blipFill>
        <p:spPr>
          <a:xfrm>
            <a:off x="3810739" y="775343"/>
            <a:ext cx="3099900" cy="2653658"/>
          </a:xfrm>
          <a:prstGeom prst="rect">
            <a:avLst/>
          </a:prstGeom>
        </p:spPr>
      </p:pic>
      <p:pic>
        <p:nvPicPr>
          <p:cNvPr id="16" name="Content Placeholder 15" descr="A picture containing person&#10;&#10;Description automatically generated">
            <a:extLst>
              <a:ext uri="{FF2B5EF4-FFF2-40B4-BE49-F238E27FC236}">
                <a16:creationId xmlns:a16="http://schemas.microsoft.com/office/drawing/2014/main" id="{763930F4-B7B7-166F-B6BA-1558517EE4F6}"/>
              </a:ext>
            </a:extLst>
          </p:cNvPr>
          <p:cNvPicPr>
            <a:picLocks noChangeAspect="1"/>
          </p:cNvPicPr>
          <p:nvPr/>
        </p:nvPicPr>
        <p:blipFill rotWithShape="1">
          <a:blip r:embed="rId4">
            <a:extLst>
              <a:ext uri="{28A0092B-C50C-407E-A947-70E740481C1C}">
                <a14:useLocalDpi xmlns:a14="http://schemas.microsoft.com/office/drawing/2010/main" val="0"/>
              </a:ext>
            </a:extLst>
          </a:blip>
          <a:srcRect l="14996" r="25743" b="-4"/>
          <a:stretch/>
        </p:blipFill>
        <p:spPr>
          <a:xfrm>
            <a:off x="3810739" y="3460724"/>
            <a:ext cx="3081657" cy="2800653"/>
          </a:xfrm>
          <a:prstGeom prst="rect">
            <a:avLst/>
          </a:prstGeom>
        </p:spPr>
      </p:pic>
      <p:pic>
        <p:nvPicPr>
          <p:cNvPr id="14" name="Picture 13" descr="Logo&#10;&#10;Description automatically generated">
            <a:extLst>
              <a:ext uri="{FF2B5EF4-FFF2-40B4-BE49-F238E27FC236}">
                <a16:creationId xmlns:a16="http://schemas.microsoft.com/office/drawing/2014/main" id="{3D132E7F-D53C-3546-4713-EE9F774ADB07}"/>
              </a:ext>
            </a:extLst>
          </p:cNvPr>
          <p:cNvPicPr>
            <a:picLocks noChangeAspect="1"/>
          </p:cNvPicPr>
          <p:nvPr/>
        </p:nvPicPr>
        <p:blipFill rotWithShape="1">
          <a:blip r:embed="rId5">
            <a:extLst>
              <a:ext uri="{28A0092B-C50C-407E-A947-70E740481C1C}">
                <a14:useLocalDpi xmlns:a14="http://schemas.microsoft.com/office/drawing/2010/main" val="0"/>
              </a:ext>
            </a:extLst>
          </a:blip>
          <a:srcRect l="2667" r="237" b="-10"/>
          <a:stretch/>
        </p:blipFill>
        <p:spPr>
          <a:xfrm>
            <a:off x="9790877" y="4428763"/>
            <a:ext cx="2401123" cy="2645130"/>
          </a:xfrm>
          <a:prstGeom prst="rect">
            <a:avLst/>
          </a:prstGeom>
        </p:spPr>
      </p:pic>
    </p:spTree>
    <p:extLst>
      <p:ext uri="{BB962C8B-B14F-4D97-AF65-F5344CB8AC3E}">
        <p14:creationId xmlns:p14="http://schemas.microsoft.com/office/powerpoint/2010/main" val="3403644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A80E-4A93-D23B-5163-0EBEB2876B15}"/>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600" b="1">
                <a:solidFill>
                  <a:schemeClr val="tx1">
                    <a:lumMod val="85000"/>
                    <a:lumOff val="15000"/>
                  </a:schemeClr>
                </a:solidFill>
              </a:rPr>
              <a:t>SYSTEM OVERVIEW</a:t>
            </a:r>
          </a:p>
        </p:txBody>
      </p:sp>
      <p:pic>
        <p:nvPicPr>
          <p:cNvPr id="30" name="Content Placeholder 29" descr="Diagram&#10;&#10;Description automatically generated">
            <a:extLst>
              <a:ext uri="{FF2B5EF4-FFF2-40B4-BE49-F238E27FC236}">
                <a16:creationId xmlns:a16="http://schemas.microsoft.com/office/drawing/2014/main" id="{0E930AB5-FDC5-3282-2B85-7618EC3450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17" r="1248" b="-2"/>
          <a:stretch/>
        </p:blipFill>
        <p:spPr>
          <a:xfrm>
            <a:off x="2053653" y="161160"/>
            <a:ext cx="4182256" cy="6173399"/>
          </a:xfrm>
          <a:prstGeom prst="rect">
            <a:avLst/>
          </a:prstGeom>
        </p:spPr>
      </p:pic>
    </p:spTree>
    <p:extLst>
      <p:ext uri="{BB962C8B-B14F-4D97-AF65-F5344CB8AC3E}">
        <p14:creationId xmlns:p14="http://schemas.microsoft.com/office/powerpoint/2010/main" val="289758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06DFE-0E74-CA8A-A91C-D3CFBD790291}"/>
              </a:ext>
            </a:extLst>
          </p:cNvPr>
          <p:cNvSpPr>
            <a:spLocks noGrp="1"/>
          </p:cNvSpPr>
          <p:nvPr>
            <p:ph type="title"/>
          </p:nvPr>
        </p:nvSpPr>
        <p:spPr/>
        <p:txBody>
          <a:bodyPr/>
          <a:lstStyle/>
          <a:p>
            <a:r>
              <a:rPr lang="en-US" dirty="0"/>
              <a:t>METHODOLOGY - AGILE</a:t>
            </a:r>
            <a:endParaRPr lang="en-IO" dirty="0"/>
          </a:p>
        </p:txBody>
      </p:sp>
      <p:sp>
        <p:nvSpPr>
          <p:cNvPr id="3" name="Content Placeholder 2">
            <a:extLst>
              <a:ext uri="{FF2B5EF4-FFF2-40B4-BE49-F238E27FC236}">
                <a16:creationId xmlns:a16="http://schemas.microsoft.com/office/drawing/2014/main" id="{7364ECD3-2028-7019-2438-C8C6769DB2D2}"/>
              </a:ext>
            </a:extLst>
          </p:cNvPr>
          <p:cNvSpPr>
            <a:spLocks noGrp="1"/>
          </p:cNvSpPr>
          <p:nvPr>
            <p:ph idx="1"/>
          </p:nvPr>
        </p:nvSpPr>
        <p:spPr/>
        <p:txBody>
          <a:bodyPr>
            <a:normAutofit fontScale="85000" lnSpcReduction="10000"/>
          </a:bodyPr>
          <a:lstStyle/>
          <a:p>
            <a:pPr algn="l">
              <a:buFont typeface="+mj-lt"/>
              <a:buAutoNum type="arabicPeriod"/>
            </a:pPr>
            <a:r>
              <a:rPr lang="en-US" b="0" i="0" dirty="0">
                <a:solidFill>
                  <a:schemeClr val="tx1"/>
                </a:solidFill>
                <a:effectLst/>
                <a:latin typeface="Söhne"/>
              </a:rPr>
              <a:t>Planning: In this phase, the project team defines the goals, requirements, and scope of the app. The team creates a product backlog, which is a prioritized list of features and tasks required to develop the app.</a:t>
            </a:r>
          </a:p>
          <a:p>
            <a:pPr algn="l">
              <a:buFont typeface="+mj-lt"/>
              <a:buAutoNum type="arabicPeriod"/>
            </a:pPr>
            <a:r>
              <a:rPr lang="en-US" b="0" i="0" dirty="0">
                <a:solidFill>
                  <a:schemeClr val="tx1"/>
                </a:solidFill>
                <a:effectLst/>
                <a:latin typeface="Söhne"/>
              </a:rPr>
              <a:t>Design: In this phase, the team designs the app architecture, user interface, and user experience. The team creates wireframes, prototypes, and mockups to test and refine the design.</a:t>
            </a:r>
          </a:p>
          <a:p>
            <a:pPr algn="l">
              <a:buFont typeface="+mj-lt"/>
              <a:buAutoNum type="arabicPeriod"/>
            </a:pPr>
            <a:r>
              <a:rPr lang="en-US" b="0" i="0" dirty="0">
                <a:solidFill>
                  <a:schemeClr val="tx1"/>
                </a:solidFill>
                <a:effectLst/>
                <a:latin typeface="Söhne"/>
              </a:rPr>
              <a:t>Development: In this phase, the team develops the app, using an iterative approach to add features and functionality. The team uses automated testing tools to identify and fix bugs and technical issues.</a:t>
            </a:r>
          </a:p>
          <a:p>
            <a:pPr algn="l">
              <a:buFont typeface="+mj-lt"/>
              <a:buAutoNum type="arabicPeriod"/>
            </a:pPr>
            <a:r>
              <a:rPr lang="en-US" b="0" i="0" dirty="0">
                <a:solidFill>
                  <a:schemeClr val="tx1"/>
                </a:solidFill>
                <a:effectLst/>
                <a:latin typeface="Söhne"/>
              </a:rPr>
              <a:t>Testing: In this phase, the team conducts testing to ensure the app is functional and meets the requirements and expectations of the target audience. The team uses manual and automated testing to identify and fix bugs and issues.</a:t>
            </a:r>
          </a:p>
          <a:p>
            <a:pPr algn="l">
              <a:buFont typeface="+mj-lt"/>
              <a:buAutoNum type="arabicPeriod"/>
            </a:pPr>
            <a:r>
              <a:rPr lang="en-US" b="0" i="0" dirty="0">
                <a:solidFill>
                  <a:schemeClr val="tx1"/>
                </a:solidFill>
                <a:effectLst/>
                <a:latin typeface="Söhne"/>
              </a:rPr>
              <a:t>Deployment: In this phase, the team deploys the app to a live environment. The team monitors the app's performance and usage and makes updates and improvements based on feedback.</a:t>
            </a:r>
          </a:p>
          <a:p>
            <a:pPr algn="l">
              <a:buFont typeface="+mj-lt"/>
              <a:buAutoNum type="arabicPeriod"/>
            </a:pPr>
            <a:r>
              <a:rPr lang="en-US" b="0" i="0" dirty="0">
                <a:solidFill>
                  <a:schemeClr val="tx1"/>
                </a:solidFill>
                <a:effectLst/>
                <a:latin typeface="Söhne"/>
              </a:rPr>
              <a:t>Maintenance: In this phase, the team provides ongoing support and maintenance to ensure the app remains functional and secure. The team uses analytics and user feedback to identify opportunities for improvement and adds new features and functionality as needed.</a:t>
            </a:r>
          </a:p>
          <a:p>
            <a:endParaRPr lang="en-IO" dirty="0">
              <a:solidFill>
                <a:schemeClr val="tx1"/>
              </a:solidFill>
            </a:endParaRPr>
          </a:p>
        </p:txBody>
      </p:sp>
    </p:spTree>
    <p:extLst>
      <p:ext uri="{BB962C8B-B14F-4D97-AF65-F5344CB8AC3E}">
        <p14:creationId xmlns:p14="http://schemas.microsoft.com/office/powerpoint/2010/main" val="368090672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44C6F7204FB745B8314568FFB2DC6C" ma:contentTypeVersion="3" ma:contentTypeDescription="Create a new document." ma:contentTypeScope="" ma:versionID="5d6b87633dbe53987e27a6d2ec63ab73">
  <xsd:schema xmlns:xsd="http://www.w3.org/2001/XMLSchema" xmlns:xs="http://www.w3.org/2001/XMLSchema" xmlns:p="http://schemas.microsoft.com/office/2006/metadata/properties" xmlns:ns3="5df553c8-e375-43b0-8a4f-daf052bb1454" targetNamespace="http://schemas.microsoft.com/office/2006/metadata/properties" ma:root="true" ma:fieldsID="aac6351d4787eb460fd8f8cfdcf8807b" ns3:_="">
    <xsd:import namespace="5df553c8-e375-43b0-8a4f-daf052bb1454"/>
    <xsd:element name="properties">
      <xsd:complexType>
        <xsd:sequence>
          <xsd:element name="documentManagement">
            <xsd:complexType>
              <xsd:all>
                <xsd:element ref="ns3:_activity"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f553c8-e375-43b0-8a4f-daf052bb1454"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df553c8-e375-43b0-8a4f-daf052bb145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B8BEA5-287E-4B49-B2CF-8A2F5E2554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f553c8-e375-43b0-8a4f-daf052bb14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3ADB7D-C7C0-4851-B0EF-618CA7C41FEE}">
  <ds:schemaRefs>
    <ds:schemaRef ds:uri="http://schemas.microsoft.com/office/infopath/2007/PartnerControls"/>
    <ds:schemaRef ds:uri="5df553c8-e375-43b0-8a4f-daf052bb1454"/>
    <ds:schemaRef ds:uri="http://www.w3.org/XML/1998/namespace"/>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terms/"/>
    <ds:schemaRef ds:uri="http://purl.org/dc/elements/1.1/"/>
  </ds:schemaRefs>
</ds:datastoreItem>
</file>

<file path=customXml/itemProps3.xml><?xml version="1.0" encoding="utf-8"?>
<ds:datastoreItem xmlns:ds="http://schemas.openxmlformats.org/officeDocument/2006/customXml" ds:itemID="{46083D6A-E103-48C4-A62D-ECC68E89DB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1016</TotalTime>
  <Words>1215</Words>
  <Application>Microsoft Office PowerPoint</Application>
  <PresentationFormat>Widescreen</PresentationFormat>
  <Paragraphs>155</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Calibri</vt:lpstr>
      <vt:lpstr>Calibri Light</vt:lpstr>
      <vt:lpstr>Eras Light ITC</vt:lpstr>
      <vt:lpstr>Gabriola</vt:lpstr>
      <vt:lpstr>Microsoft Uighur</vt:lpstr>
      <vt:lpstr>Sitka Banner</vt:lpstr>
      <vt:lpstr>Söhne</vt:lpstr>
      <vt:lpstr>Symbol</vt:lpstr>
      <vt:lpstr>Wingdings</vt:lpstr>
      <vt:lpstr>Retrospect</vt:lpstr>
      <vt:lpstr>Online Air Tickets Booking System for SkySail (Pvt) Ltd</vt:lpstr>
      <vt:lpstr>AGENDA</vt:lpstr>
      <vt:lpstr>BACKGROUND</vt:lpstr>
      <vt:lpstr>PROBLEMS</vt:lpstr>
      <vt:lpstr>MOTIVATIONS</vt:lpstr>
      <vt:lpstr>SOLUTION OVERVIEW</vt:lpstr>
      <vt:lpstr>BENEFITS OF THE SYSTEM</vt:lpstr>
      <vt:lpstr>SYSTEM OVERVIEW</vt:lpstr>
      <vt:lpstr>METHODOLOGY - AGILE</vt:lpstr>
      <vt:lpstr>FUNCTIONS OF THE SYSTEM</vt:lpstr>
      <vt:lpstr>HOTEL RESERVETIONS</vt:lpstr>
      <vt:lpstr>TRANSPORT SERVICES</vt:lpstr>
      <vt:lpstr>TOUR MANAGEMENT</vt:lpstr>
      <vt:lpstr>FLIGHT DETAILS MANAGEMENT</vt:lpstr>
      <vt:lpstr>FLIGHT TICKET RESERVATION</vt:lpstr>
      <vt:lpstr>PAYMENT SYSTEM</vt:lpstr>
      <vt:lpstr>GUIDER MANAGEMENT</vt:lpstr>
      <vt:lpstr>CUSTOMER FEEDBACK</vt:lpstr>
      <vt:lpstr>TOOLS AND TECHNOLOGIES</vt:lpstr>
      <vt:lpstr>WORK DISTRIBUTION</vt:lpstr>
      <vt:lpstr>PowerPoint Presentation</vt:lpstr>
      <vt:lpstr>PowerPoint Presentation</vt:lpstr>
      <vt:lpstr>THANKS FOR FLYING WITH 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Air Travel Booking System for SkySail (Pvt) Ltd</dc:title>
  <dc:creator>Withanachchy Y. R. it21197482</dc:creator>
  <cp:lastModifiedBy>Withanachchy Y. R. it21197482</cp:lastModifiedBy>
  <cp:revision>7</cp:revision>
  <dcterms:created xsi:type="dcterms:W3CDTF">2023-03-03T11:38:06Z</dcterms:created>
  <dcterms:modified xsi:type="dcterms:W3CDTF">2023-05-07T12:18:55Z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0x010100B044C6F7204FB745B8314568FFB2DC6C</vt:lpwstr>
  </property>
</Properties>
</file>